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ink/ink3.xml" ContentType="application/inkml+xml"/>
  <Override PartName="/ppt/ink/ink4.xml" ContentType="application/inkml+xml"/>
  <Override PartName="/ppt/notesSlides/notesSlide10.xml" ContentType="application/vnd.openxmlformats-officedocument.presentationml.notesSlide+xml"/>
  <Override PartName="/ppt/ink/ink5.xml" ContentType="application/inkml+xml"/>
  <Override PartName="/ppt/ink/ink6.xml" ContentType="application/inkml+xml"/>
  <Override PartName="/ppt/notesSlides/notesSlide11.xml" ContentType="application/vnd.openxmlformats-officedocument.presentationml.notesSlide+xml"/>
  <Override PartName="/ppt/ink/ink7.xml" ContentType="application/inkml+xml"/>
  <Override PartName="/ppt/ink/ink8.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9.xml" ContentType="application/inkml+xml"/>
  <Override PartName="/ppt/ink/ink10.xml" ContentType="application/inkml+xml"/>
  <Override PartName="/ppt/notesSlides/notesSlide14.xml" ContentType="application/vnd.openxmlformats-officedocument.presentationml.notesSlide+xml"/>
  <Override PartName="/ppt/ink/ink11.xml" ContentType="application/inkml+xml"/>
  <Override PartName="/ppt/ink/ink1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59" r:id="rId4"/>
    <p:sldId id="326" r:id="rId5"/>
    <p:sldId id="327" r:id="rId6"/>
    <p:sldId id="328" r:id="rId7"/>
    <p:sldId id="258" r:id="rId8"/>
    <p:sldId id="317" r:id="rId9"/>
    <p:sldId id="320" r:id="rId10"/>
    <p:sldId id="321" r:id="rId11"/>
    <p:sldId id="322" r:id="rId12"/>
    <p:sldId id="261" r:id="rId13"/>
    <p:sldId id="323" r:id="rId14"/>
    <p:sldId id="324" r:id="rId15"/>
    <p:sldId id="274" r:id="rId16"/>
    <p:sldId id="329" r:id="rId17"/>
    <p:sldId id="330" r:id="rId18"/>
    <p:sldId id="298" r:id="rId19"/>
    <p:sldId id="331" r:id="rId20"/>
    <p:sldId id="264" r:id="rId21"/>
    <p:sldId id="292" r:id="rId22"/>
    <p:sldId id="299" r:id="rId23"/>
    <p:sldId id="265" r:id="rId24"/>
    <p:sldId id="291" r:id="rId25"/>
    <p:sldId id="300" r:id="rId26"/>
    <p:sldId id="266" r:id="rId27"/>
    <p:sldId id="301" r:id="rId28"/>
    <p:sldId id="267" r:id="rId29"/>
    <p:sldId id="302" r:id="rId30"/>
    <p:sldId id="268" r:id="rId31"/>
    <p:sldId id="269" r:id="rId32"/>
    <p:sldId id="303" r:id="rId33"/>
    <p:sldId id="305" r:id="rId34"/>
    <p:sldId id="271" r:id="rId35"/>
    <p:sldId id="290" r:id="rId36"/>
    <p:sldId id="325" r:id="rId37"/>
    <p:sldId id="304" r:id="rId38"/>
    <p:sldId id="273" r:id="rId39"/>
    <p:sldId id="315" r:id="rId40"/>
    <p:sldId id="283" r:id="rId41"/>
    <p:sldId id="275" r:id="rId42"/>
    <p:sldId id="284" r:id="rId43"/>
    <p:sldId id="294" r:id="rId44"/>
    <p:sldId id="295" r:id="rId45"/>
    <p:sldId id="296" r:id="rId46"/>
    <p:sldId id="297" r:id="rId47"/>
    <p:sldId id="281" r:id="rId48"/>
    <p:sldId id="314" r:id="rId49"/>
    <p:sldId id="306" r:id="rId50"/>
    <p:sldId id="307"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A5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74" autoAdjust="0"/>
    <p:restoredTop sz="91877" autoAdjust="0"/>
  </p:normalViewPr>
  <p:slideViewPr>
    <p:cSldViewPr snapToObjects="1">
      <p:cViewPr>
        <p:scale>
          <a:sx n="70" d="100"/>
          <a:sy n="70" d="100"/>
        </p:scale>
        <p:origin x="-3360" y="-1172"/>
      </p:cViewPr>
      <p:guideLst>
        <p:guide orient="horz" pos="2160"/>
        <p:guide pos="2880"/>
      </p:guideLst>
    </p:cSldViewPr>
  </p:slideViewPr>
  <p:outlineViewPr>
    <p:cViewPr>
      <p:scale>
        <a:sx n="33" d="100"/>
        <a:sy n="33" d="100"/>
      </p:scale>
      <p:origin x="0" y="2796"/>
    </p:cViewPr>
  </p:outlin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9" d="100"/>
          <a:sy n="69" d="100"/>
        </p:scale>
        <p:origin x="-3165" y="-72"/>
      </p:cViewPr>
      <p:guideLst>
        <p:guide orient="horz" pos="2880"/>
        <p:guide pos="2160"/>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10.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22">120-19,'0'0</inkml:trace>
  <inkml:trace contextRef="#ctx0" brushRef="#br0" timeOffset="5583.9876">148-56</inkml:trace>
  <inkml:trace contextRef="#ctx0" brushRef="#br0" timeOffset="3337.371">157-56</inkml:trace>
  <inkml:trace contextRef="#ctx0" brushRef="#br0" timeOffset="2288.6268">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11.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07938" units="cm"/>
      <inkml:brushProperty name="height" value="0.07938" units="cm"/>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12.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07938" units="cm"/>
      <inkml:brushProperty name="height" value="0.07938" units="cm"/>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22">120-19,'0'0</inkml:trace>
  <inkml:trace contextRef="#ctx0" brushRef="#br0" timeOffset="5583.9876">148-56</inkml:trace>
  <inkml:trace contextRef="#ctx0" brushRef="#br0" timeOffset="3337.371">157-56</inkml:trace>
  <inkml:trace contextRef="#ctx0" brushRef="#br0" timeOffset="2288.6268">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2.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22">120-19,'0'0</inkml:trace>
  <inkml:trace contextRef="#ctx0" brushRef="#br0" timeOffset="5583.9876">148-56</inkml:trace>
  <inkml:trace contextRef="#ctx0" brushRef="#br0" timeOffset="3337.371">157-56</inkml:trace>
  <inkml:trace contextRef="#ctx0" brushRef="#br0" timeOffset="2288.6268">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3.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4.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22">120-19,'0'0</inkml:trace>
  <inkml:trace contextRef="#ctx0" brushRef="#br0" timeOffset="5583.9876">148-56</inkml:trace>
  <inkml:trace contextRef="#ctx0" brushRef="#br0" timeOffset="3337.371">157-56</inkml:trace>
  <inkml:trace contextRef="#ctx0" brushRef="#br0" timeOffset="2288.6268">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5.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6.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22">120-19,'0'0</inkml:trace>
  <inkml:trace contextRef="#ctx0" brushRef="#br0" timeOffset="5583.9876">148-56</inkml:trace>
  <inkml:trace contextRef="#ctx0" brushRef="#br0" timeOffset="3337.371">157-56</inkml:trace>
  <inkml:trace contextRef="#ctx0" brushRef="#br0" timeOffset="2288.6268">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7.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8.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22">120-19,'0'0</inkml:trace>
  <inkml:trace contextRef="#ctx0" brushRef="#br0" timeOffset="5583.9876">148-56</inkml:trace>
  <inkml:trace contextRef="#ctx0" brushRef="#br0" timeOffset="3337.371">157-56</inkml:trace>
  <inkml:trace contextRef="#ctx0" brushRef="#br0" timeOffset="2288.6268">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9.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FF6AED-2160-47D6-9987-F62FEA4E095F}" type="datetimeFigureOut">
              <a:rPr lang="en-US" smtClean="0"/>
              <a:t>3/31/2014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F240FC-B700-4650-8ED1-8E5ED1127993}" type="slidenum">
              <a:rPr lang="en-US" smtClean="0"/>
              <a:t>‹#›</a:t>
            </a:fld>
            <a:endParaRPr lang="en-US"/>
          </a:p>
        </p:txBody>
      </p:sp>
    </p:spTree>
    <p:extLst>
      <p:ext uri="{BB962C8B-B14F-4D97-AF65-F5344CB8AC3E}">
        <p14:creationId xmlns:p14="http://schemas.microsoft.com/office/powerpoint/2010/main" val="199885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a:t>
            </a:fld>
            <a:endParaRPr lang="en-US"/>
          </a:p>
        </p:txBody>
      </p:sp>
    </p:spTree>
    <p:extLst>
      <p:ext uri="{BB962C8B-B14F-4D97-AF65-F5344CB8AC3E}">
        <p14:creationId xmlns:p14="http://schemas.microsoft.com/office/powerpoint/2010/main" val="738844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a:t>
            </a:r>
            <a:r>
              <a:rPr lang="en-US" baseline="0" dirty="0" smtClean="0"/>
              <a:t>pollution</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Mobile</a:t>
            </a:r>
            <a:r>
              <a:rPr lang="en-US" baseline="0" dirty="0" smtClean="0"/>
              <a:t> Device as translator</a:t>
            </a:r>
          </a:p>
          <a:p>
            <a:r>
              <a:rPr lang="en-US" baseline="0" dirty="0" smtClean="0"/>
              <a:t>Some go to the user – Some go to the phone and then to the user.</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12</a:t>
            </a:fld>
            <a:endParaRPr lang="en-US"/>
          </a:p>
        </p:txBody>
      </p:sp>
    </p:spTree>
    <p:extLst>
      <p:ext uri="{BB962C8B-B14F-4D97-AF65-F5344CB8AC3E}">
        <p14:creationId xmlns:p14="http://schemas.microsoft.com/office/powerpoint/2010/main" val="2973034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Connection</a:t>
            </a:r>
            <a:r>
              <a:rPr lang="es-US" dirty="0" smtClean="0"/>
              <a:t> and</a:t>
            </a:r>
            <a:r>
              <a:rPr lang="es-US" baseline="0" dirty="0" smtClean="0"/>
              <a:t> </a:t>
            </a:r>
            <a:r>
              <a:rPr lang="es-US" baseline="0" dirty="0" err="1" smtClean="0"/>
              <a:t>bennefits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15</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Distraction</a:t>
            </a:r>
            <a:r>
              <a:rPr lang="es-US" dirty="0" smtClean="0"/>
              <a:t> and</a:t>
            </a:r>
            <a:r>
              <a:rPr lang="es-US" baseline="0" dirty="0" smtClean="0"/>
              <a:t> </a:t>
            </a:r>
            <a:r>
              <a:rPr lang="es-US" baseline="0" dirty="0" err="1" smtClean="0"/>
              <a:t>demand</a:t>
            </a:r>
            <a:r>
              <a:rPr lang="es-US" baseline="0" dirty="0" smtClean="0"/>
              <a:t> </a:t>
            </a:r>
            <a:r>
              <a:rPr lang="es-US" baseline="0" dirty="0" err="1" smtClean="0"/>
              <a:t>attention</a:t>
            </a:r>
            <a:endParaRPr lang="es-US" baseline="0" dirty="0" smtClean="0"/>
          </a:p>
          <a:p>
            <a:r>
              <a:rPr lang="es-US" baseline="0" dirty="0" err="1" smtClean="0"/>
              <a:t>Immersive</a:t>
            </a:r>
            <a:r>
              <a:rPr lang="es-US" baseline="0" dirty="0" smtClean="0"/>
              <a:t> </a:t>
            </a:r>
            <a:r>
              <a:rPr lang="es-US" baseline="0" dirty="0" err="1" smtClean="0"/>
              <a:t>experiences</a:t>
            </a:r>
            <a:r>
              <a:rPr lang="es-US" baseline="0" dirty="0" smtClean="0"/>
              <a:t> / interfaces / media</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16</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Intro</a:t>
            </a:r>
            <a:r>
              <a:rPr lang="es-US" dirty="0" smtClean="0"/>
              <a:t> </a:t>
            </a:r>
            <a:r>
              <a:rPr lang="es-US" dirty="0" err="1" smtClean="0"/>
              <a:t>Why</a:t>
            </a:r>
            <a:r>
              <a:rPr lang="es-US" dirty="0" smtClean="0"/>
              <a:t>!</a:t>
            </a:r>
          </a:p>
          <a:p>
            <a:r>
              <a:rPr lang="es-US" dirty="0" err="1" smtClean="0"/>
              <a:t>Immersion</a:t>
            </a:r>
            <a:r>
              <a:rPr lang="es-US" dirty="0" smtClean="0"/>
              <a:t> in </a:t>
            </a:r>
            <a:r>
              <a:rPr lang="es-US" dirty="0" err="1" smtClean="0"/>
              <a:t>the</a:t>
            </a:r>
            <a:r>
              <a:rPr lang="es-US" dirty="0" smtClean="0"/>
              <a:t> real </a:t>
            </a:r>
            <a:r>
              <a:rPr lang="es-US" dirty="0" err="1" smtClean="0"/>
              <a:t>world</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17</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a:t>
            </a:r>
          </a:p>
          <a:p>
            <a:r>
              <a:rPr lang="en-US" dirty="0" smtClean="0"/>
              <a:t>- Pressure</a:t>
            </a:r>
            <a:r>
              <a:rPr lang="en-US" baseline="0" dirty="0" smtClean="0"/>
              <a:t> on sample and relative temperature between finger an material are measured</a:t>
            </a:r>
          </a:p>
          <a:p>
            <a:r>
              <a:rPr lang="en-US" dirty="0" smtClean="0"/>
              <a:t>- Two materials treated</a:t>
            </a:r>
            <a:r>
              <a:rPr lang="en-US" baseline="0" dirty="0" smtClean="0"/>
              <a:t> to have no recognizable textures would be inserted for the subject to identify the warmer from colder.</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20</a:t>
            </a:fld>
            <a:endParaRPr lang="en-US"/>
          </a:p>
        </p:txBody>
      </p:sp>
    </p:spTree>
    <p:extLst>
      <p:ext uri="{BB962C8B-B14F-4D97-AF65-F5344CB8AC3E}">
        <p14:creationId xmlns:p14="http://schemas.microsoft.com/office/powerpoint/2010/main" val="2915264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II</a:t>
            </a:r>
          </a:p>
          <a:p>
            <a:pPr marL="171450" indent="-171450">
              <a:buFontTx/>
              <a:buChar char="-"/>
            </a:pPr>
            <a:r>
              <a:rPr lang="en-US" dirty="0" smtClean="0"/>
              <a:t>Static: Click the mouse when a change in thermal stimulation was felt. The temp of the </a:t>
            </a:r>
            <a:r>
              <a:rPr lang="en-US" dirty="0" err="1" smtClean="0"/>
              <a:t>peltier</a:t>
            </a:r>
            <a:r>
              <a:rPr lang="en-US" dirty="0" smtClean="0"/>
              <a:t> was recorded. Then rate the stimulus, “very hot” or “very cold” and “comfortable” and “very comfortable”.</a:t>
            </a:r>
          </a:p>
          <a:p>
            <a:pPr marL="171450" indent="-171450">
              <a:buFontTx/>
              <a:buChar char="-"/>
            </a:pPr>
            <a:r>
              <a:rPr lang="en-US" dirty="0" smtClean="0"/>
              <a:t>Mobile: Wile</a:t>
            </a:r>
            <a:r>
              <a:rPr lang="en-US" baseline="0" dirty="0" smtClean="0"/>
              <a:t> walking. </a:t>
            </a:r>
            <a:endParaRPr lang="en-US" dirty="0" smtClean="0"/>
          </a:p>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21</a:t>
            </a:fld>
            <a:endParaRPr lang="en-US"/>
          </a:p>
        </p:txBody>
      </p:sp>
    </p:spTree>
    <p:extLst>
      <p:ext uri="{BB962C8B-B14F-4D97-AF65-F5344CB8AC3E}">
        <p14:creationId xmlns:p14="http://schemas.microsoft.com/office/powerpoint/2010/main" val="565918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Dreams: </a:t>
            </a:r>
          </a:p>
          <a:p>
            <a:r>
              <a:rPr lang="en-US" baseline="0" dirty="0" smtClean="0"/>
              <a:t>Dreams - breathing under water – speed – space – flying.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a:t>
            </a:fld>
            <a:endParaRPr lang="en-US"/>
          </a:p>
        </p:txBody>
      </p:sp>
    </p:spTree>
    <p:extLst>
      <p:ext uri="{BB962C8B-B14F-4D97-AF65-F5344CB8AC3E}">
        <p14:creationId xmlns:p14="http://schemas.microsoft.com/office/powerpoint/2010/main" val="1382056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a:t>
            </a:r>
            <a:r>
              <a:rPr lang="en-US" baseline="0" dirty="0" smtClean="0"/>
              <a:t> I</a:t>
            </a:r>
            <a:endParaRPr lang="en-US" dirty="0" smtClean="0"/>
          </a:p>
          <a:p>
            <a:pPr marL="171450" indent="-171450">
              <a:buFontTx/>
              <a:buChar char="-"/>
            </a:pPr>
            <a:r>
              <a:rPr lang="en-US" baseline="0" dirty="0" smtClean="0"/>
              <a:t>Participants would compare the vibration pattern with a cheat-sheet. Accuracy was different per pattern.</a:t>
            </a:r>
          </a:p>
          <a:p>
            <a:pPr marL="171450" indent="-171450">
              <a:buFontTx/>
              <a:buChar char="-"/>
            </a:pPr>
            <a:r>
              <a:rPr lang="en-US" baseline="0" dirty="0" smtClean="0"/>
              <a:t>Compare patterns that signified hand and arm signals with the dots 98% and without 75%. Even when performing physical or cognitive tasks.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23</a:t>
            </a:fld>
            <a:endParaRPr lang="en-US"/>
          </a:p>
        </p:txBody>
      </p:sp>
    </p:spTree>
    <p:extLst>
      <p:ext uri="{BB962C8B-B14F-4D97-AF65-F5344CB8AC3E}">
        <p14:creationId xmlns:p14="http://schemas.microsoft.com/office/powerpoint/2010/main" val="1011473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 II</a:t>
            </a:r>
          </a:p>
          <a:p>
            <a:r>
              <a:rPr lang="en-US" dirty="0" smtClean="0"/>
              <a:t>-</a:t>
            </a:r>
            <a:r>
              <a:rPr lang="en-US" dirty="0" err="1" smtClean="0"/>
              <a:t>Senseable</a:t>
            </a:r>
            <a:r>
              <a:rPr lang="en-US" dirty="0" smtClean="0"/>
              <a:t> Rays: Small and directly converts time-modulated light signals from a projector into haptic sensations.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24</a:t>
            </a:fld>
            <a:endParaRPr lang="en-US"/>
          </a:p>
        </p:txBody>
      </p:sp>
    </p:spTree>
    <p:extLst>
      <p:ext uri="{BB962C8B-B14F-4D97-AF65-F5344CB8AC3E}">
        <p14:creationId xmlns:p14="http://schemas.microsoft.com/office/powerpoint/2010/main" val="2268704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Sensory Substitution</a:t>
            </a:r>
          </a:p>
          <a:p>
            <a:r>
              <a:rPr lang="en-US" dirty="0" smtClean="0"/>
              <a:t>-</a:t>
            </a:r>
            <a:r>
              <a:rPr lang="en-US" dirty="0" err="1" smtClean="0"/>
              <a:t>Barinport</a:t>
            </a:r>
            <a:r>
              <a:rPr lang="en-US" dirty="0" smtClean="0"/>
              <a:t> </a:t>
            </a:r>
          </a:p>
          <a:p>
            <a:r>
              <a:rPr lang="en-US" dirty="0" smtClean="0"/>
              <a:t>-</a:t>
            </a:r>
            <a:r>
              <a:rPr lang="en-US" dirty="0" err="1" smtClean="0"/>
              <a:t>Eyeborg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28</a:t>
            </a:fld>
            <a:endParaRPr lang="en-US"/>
          </a:p>
        </p:txBody>
      </p:sp>
    </p:spTree>
    <p:extLst>
      <p:ext uri="{BB962C8B-B14F-4D97-AF65-F5344CB8AC3E}">
        <p14:creationId xmlns:p14="http://schemas.microsoft.com/office/powerpoint/2010/main" val="236880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Baground</a:t>
            </a:r>
            <a:r>
              <a:rPr lang="en-US" dirty="0" smtClean="0"/>
              <a:t>: new Senses</a:t>
            </a:r>
          </a:p>
          <a:p>
            <a:pPr marL="171450" indent="-171450">
              <a:buFontTx/>
              <a:buChar char="-"/>
            </a:pPr>
            <a:r>
              <a:rPr lang="en-US" dirty="0" err="1" smtClean="0"/>
              <a:t>FeelSpace</a:t>
            </a:r>
            <a:r>
              <a:rPr lang="en-US" dirty="0" smtClean="0"/>
              <a:t> Belt</a:t>
            </a:r>
          </a:p>
          <a:p>
            <a:pPr marL="171450" indent="-171450">
              <a:buFontTx/>
              <a:buChar char="-"/>
            </a:pPr>
            <a:r>
              <a:rPr lang="en-US" dirty="0" smtClean="0"/>
              <a:t>Implanted magnets</a:t>
            </a:r>
          </a:p>
          <a:p>
            <a:pPr marL="171450" indent="-171450">
              <a:buFontTx/>
              <a:buChar char="-"/>
            </a:pPr>
            <a:r>
              <a:rPr lang="en-US" dirty="0" err="1" smtClean="0"/>
              <a:t>Momo</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30</a:t>
            </a:fld>
            <a:endParaRPr lang="en-US"/>
          </a:p>
        </p:txBody>
      </p:sp>
    </p:spTree>
    <p:extLst>
      <p:ext uri="{BB962C8B-B14F-4D97-AF65-F5344CB8AC3E}">
        <p14:creationId xmlns:p14="http://schemas.microsoft.com/office/powerpoint/2010/main" val="3815524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31</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32</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Digital synesthesia</a:t>
            </a:r>
          </a:p>
          <a:p>
            <a:r>
              <a:rPr lang="en-US" sz="1200" b="0" i="0" kern="1200" dirty="0" smtClean="0">
                <a:solidFill>
                  <a:schemeClr val="tx1"/>
                </a:solidFill>
                <a:effectLst/>
                <a:latin typeface="+mn-lt"/>
                <a:ea typeface="+mn-ea"/>
                <a:cs typeface="+mn-cs"/>
              </a:rPr>
              <a:t>Semantic sensory theory</a:t>
            </a:r>
          </a:p>
          <a:p>
            <a:r>
              <a:rPr lang="en-US" sz="1200" b="0" i="0" kern="1200" dirty="0" smtClean="0">
                <a:solidFill>
                  <a:schemeClr val="tx1"/>
                </a:solidFill>
                <a:effectLst/>
                <a:latin typeface="+mn-lt"/>
                <a:ea typeface="+mn-ea"/>
                <a:cs typeface="+mn-cs"/>
              </a:rPr>
              <a:t>Sensory</a:t>
            </a:r>
            <a:r>
              <a:rPr lang="en-US" sz="1200" b="0" i="0" kern="1200" baseline="0" dirty="0" smtClean="0">
                <a:solidFill>
                  <a:schemeClr val="tx1"/>
                </a:solidFill>
                <a:effectLst/>
                <a:latin typeface="+mn-lt"/>
                <a:ea typeface="+mn-ea"/>
                <a:cs typeface="+mn-cs"/>
              </a:rPr>
              <a:t> data as signs</a:t>
            </a:r>
            <a:r>
              <a:rPr lang="en-US" sz="1200" b="0" i="0" kern="1200" dirty="0" smtClean="0">
                <a:solidFill>
                  <a:schemeClr val="tx1"/>
                </a:solidFill>
                <a:effectLst/>
                <a:latin typeface="+mn-lt"/>
                <a:ea typeface="+mn-ea"/>
                <a:cs typeface="+mn-cs"/>
              </a:rPr>
              <a:t> </a:t>
            </a:r>
          </a:p>
          <a:p>
            <a:r>
              <a:rPr lang="en-US" sz="1200" b="0" i="1" kern="1200" dirty="0" err="1" smtClean="0">
                <a:solidFill>
                  <a:schemeClr val="tx1"/>
                </a:solidFill>
                <a:effectLst/>
                <a:latin typeface="+mn-lt"/>
                <a:ea typeface="+mn-ea"/>
                <a:cs typeface="+mn-cs"/>
              </a:rPr>
              <a:t>umwelt</a:t>
            </a:r>
            <a:r>
              <a:rPr lang="en-US" sz="1200" b="0" i="0" kern="1200" dirty="0" smtClean="0">
                <a:solidFill>
                  <a:schemeClr val="tx1"/>
                </a:solidFill>
                <a:effectLst/>
                <a:latin typeface="+mn-lt"/>
                <a:ea typeface="+mn-ea"/>
                <a:cs typeface="+mn-cs"/>
              </a:rPr>
              <a:t> as the perceptual world in which an organism exists and acts as a subject</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34</a:t>
            </a:fld>
            <a:endParaRPr lang="en-US"/>
          </a:p>
        </p:txBody>
      </p:sp>
    </p:spTree>
    <p:extLst>
      <p:ext uri="{BB962C8B-B14F-4D97-AF65-F5344CB8AC3E}">
        <p14:creationId xmlns:p14="http://schemas.microsoft.com/office/powerpoint/2010/main" val="942599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35</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36</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37</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a:t>
            </a:r>
            <a:r>
              <a:rPr lang="en-US" baseline="0" dirty="0" smtClean="0"/>
              <a:t>Other dreams dealing with senses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3</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Get</a:t>
            </a:r>
            <a:r>
              <a:rPr lang="es-US" dirty="0" smtClean="0"/>
              <a:t> </a:t>
            </a:r>
            <a:r>
              <a:rPr lang="es-US" dirty="0" err="1" smtClean="0"/>
              <a:t>away</a:t>
            </a:r>
            <a:r>
              <a:rPr lang="es-US" dirty="0" smtClean="0"/>
              <a:t> </a:t>
            </a:r>
            <a:r>
              <a:rPr lang="es-US" dirty="0" err="1" smtClean="0"/>
              <a:t>from</a:t>
            </a:r>
            <a:r>
              <a:rPr lang="es-US" dirty="0" smtClean="0"/>
              <a:t> </a:t>
            </a:r>
            <a:r>
              <a:rPr lang="es-US" dirty="0" err="1" smtClean="0"/>
              <a:t>teh</a:t>
            </a:r>
            <a:r>
              <a:rPr lang="es-US" dirty="0" smtClean="0"/>
              <a:t> universal </a:t>
            </a:r>
            <a:r>
              <a:rPr lang="es-US" dirty="0" err="1" smtClean="0"/>
              <a:t>value</a:t>
            </a:r>
            <a:r>
              <a:rPr lang="es-US" dirty="0" smtClean="0"/>
              <a:t> and </a:t>
            </a:r>
            <a:r>
              <a:rPr lang="es-US" dirty="0" err="1" smtClean="0"/>
              <a:t>bring</a:t>
            </a:r>
            <a:r>
              <a:rPr lang="es-US" dirty="0" smtClean="0"/>
              <a:t> </a:t>
            </a:r>
            <a:r>
              <a:rPr lang="es-US" dirty="0" err="1" smtClean="0"/>
              <a:t>the</a:t>
            </a:r>
            <a:r>
              <a:rPr lang="es-US" dirty="0" smtClean="0"/>
              <a:t> </a:t>
            </a:r>
            <a:r>
              <a:rPr lang="es-US" dirty="0" err="1" smtClean="0"/>
              <a:t>personalized</a:t>
            </a:r>
            <a:r>
              <a:rPr lang="es-US" baseline="0" dirty="0" smtClean="0"/>
              <a:t> </a:t>
            </a:r>
            <a:r>
              <a:rPr lang="es-US" baseline="0" dirty="0" err="1" smtClean="0"/>
              <a:t>feeling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38</a:t>
            </a:fld>
            <a:endParaRPr lang="en-US"/>
          </a:p>
        </p:txBody>
      </p:sp>
    </p:spTree>
    <p:extLst>
      <p:ext uri="{BB962C8B-B14F-4D97-AF65-F5344CB8AC3E}">
        <p14:creationId xmlns:p14="http://schemas.microsoft.com/office/powerpoint/2010/main" val="36987929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40</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42</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a:t>
            </a:r>
            <a:r>
              <a:rPr lang="en-US" baseline="0" dirty="0" smtClean="0"/>
              <a:t>Other dreams dealing </a:t>
            </a:r>
            <a:r>
              <a:rPr lang="en-US" baseline="0" smtClean="0"/>
              <a:t>with senses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4</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a:t>
            </a:r>
            <a:r>
              <a:rPr lang="en-US" baseline="0" dirty="0" smtClean="0"/>
              <a:t>Other dreams dealing with senses</a:t>
            </a:r>
          </a:p>
          <a:p>
            <a:r>
              <a:rPr lang="es-US" baseline="0" dirty="0" err="1" smtClean="0"/>
              <a:t>Senses</a:t>
            </a:r>
            <a:r>
              <a:rPr lang="es-US" baseline="0" dirty="0" smtClean="0"/>
              <a:t> </a:t>
            </a:r>
            <a:r>
              <a:rPr lang="es-US" baseline="0" dirty="0" err="1" smtClean="0"/>
              <a:t>we</a:t>
            </a:r>
            <a:r>
              <a:rPr lang="es-US" baseline="0" dirty="0" smtClean="0"/>
              <a:t> </a:t>
            </a:r>
            <a:r>
              <a:rPr lang="es-US" baseline="0" dirty="0" err="1" smtClean="0"/>
              <a:t>don’t</a:t>
            </a:r>
            <a:r>
              <a:rPr lang="es-US" baseline="0" dirty="0" smtClean="0"/>
              <a:t> </a:t>
            </a:r>
            <a:r>
              <a:rPr lang="es-US" baseline="0" dirty="0" err="1" smtClean="0"/>
              <a:t>even</a:t>
            </a:r>
            <a:r>
              <a:rPr lang="es-US" baseline="0" dirty="0" smtClean="0"/>
              <a:t> </a:t>
            </a:r>
            <a:r>
              <a:rPr lang="es-US" baseline="0" dirty="0" err="1" smtClean="0"/>
              <a:t>posess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5</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a:t>
            </a:r>
            <a:r>
              <a:rPr lang="en-US" baseline="0" dirty="0" smtClean="0"/>
              <a:t>Other dreams dealing </a:t>
            </a:r>
            <a:r>
              <a:rPr lang="en-US" baseline="0" smtClean="0"/>
              <a:t>with senses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6</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smtClean="0"/>
              <a:t>: Technology</a:t>
            </a:r>
          </a:p>
          <a:p>
            <a:endParaRPr lang="en-US"/>
          </a:p>
        </p:txBody>
      </p:sp>
      <p:sp>
        <p:nvSpPr>
          <p:cNvPr id="4" name="Slide Number Placeholder 3"/>
          <p:cNvSpPr>
            <a:spLocks noGrp="1"/>
          </p:cNvSpPr>
          <p:nvPr>
            <p:ph type="sldNum" sz="quarter" idx="10"/>
          </p:nvPr>
        </p:nvSpPr>
        <p:spPr/>
        <p:txBody>
          <a:bodyPr/>
          <a:lstStyle/>
          <a:p>
            <a:fld id="{83F240FC-B700-4650-8ED1-8E5ED1127993}" type="slidenum">
              <a:rPr lang="en-US" smtClean="0"/>
              <a:t>7</a:t>
            </a:fld>
            <a:endParaRPr lang="en-US"/>
          </a:p>
        </p:txBody>
      </p:sp>
    </p:spTree>
    <p:extLst>
      <p:ext uri="{BB962C8B-B14F-4D97-AF65-F5344CB8AC3E}">
        <p14:creationId xmlns:p14="http://schemas.microsoft.com/office/powerpoint/2010/main" val="3857771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a:t>
            </a:r>
            <a:r>
              <a:rPr lang="en-US" baseline="0" dirty="0" smtClean="0"/>
              <a:t>senses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145248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999949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884837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20381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B394F6-A52A-48D0-90C7-07868C66011B}" type="datetimeFigureOut">
              <a:rPr lang="en-US" smtClean="0"/>
              <a:t>3/31/2014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86593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B394F6-A52A-48D0-90C7-07868C66011B}" type="datetimeFigureOut">
              <a:rPr lang="en-US" smtClean="0"/>
              <a:t>3/31/2014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1759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B394F6-A52A-48D0-90C7-07868C66011B}" type="datetimeFigureOut">
              <a:rPr lang="en-US" smtClean="0"/>
              <a:t>3/31/2014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501322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B394F6-A52A-48D0-90C7-07868C66011B}" type="datetimeFigureOut">
              <a:rPr lang="en-US" smtClean="0"/>
              <a:t>3/31/2014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244865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B394F6-A52A-48D0-90C7-07868C66011B}" type="datetimeFigureOut">
              <a:rPr lang="en-US" smtClean="0"/>
              <a:t>3/31/2014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54965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3/31/2014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400667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3/31/2014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367681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B394F6-A52A-48D0-90C7-07868C66011B}" type="datetimeFigureOut">
              <a:rPr lang="en-US" smtClean="0"/>
              <a:t>3/31/2014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9085A8-95B6-4CCC-ACFD-23653EE1CBB6}" type="slidenum">
              <a:rPr lang="en-US" smtClean="0"/>
              <a:t>‹#›</a:t>
            </a:fld>
            <a:endParaRPr lang="en-US"/>
          </a:p>
        </p:txBody>
      </p:sp>
    </p:spTree>
    <p:extLst>
      <p:ext uri="{BB962C8B-B14F-4D97-AF65-F5344CB8AC3E}">
        <p14:creationId xmlns:p14="http://schemas.microsoft.com/office/powerpoint/2010/main" val="4047179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17" Type="http://schemas.openxmlformats.org/officeDocument/2006/relationships/image" Target="../media/image27.jpeg"/><Relationship Id="rId2" Type="http://schemas.openxmlformats.org/officeDocument/2006/relationships/notesSlide" Target="../notesSlides/notesSlide10.xml"/><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customXml" Target="../ink/ink5.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5.jpeg"/><Relationship Id="rId10" Type="http://schemas.openxmlformats.org/officeDocument/2006/relationships/image" Target="../media/image20.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_rels/slide11.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23.jpeg"/><Relationship Id="rId18" Type="http://schemas.openxmlformats.org/officeDocument/2006/relationships/image" Target="../media/image26.pn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17" Type="http://schemas.openxmlformats.org/officeDocument/2006/relationships/image" Target="../media/image25.jpeg"/><Relationship Id="rId2" Type="http://schemas.openxmlformats.org/officeDocument/2006/relationships/notesSlide" Target="../notesSlides/notesSlide11.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ustomXml" Target="../ink/ink7.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8.jpeg"/><Relationship Id="rId10" Type="http://schemas.openxmlformats.org/officeDocument/2006/relationships/image" Target="../media/image20.jpeg"/><Relationship Id="rId19" Type="http://schemas.openxmlformats.org/officeDocument/2006/relationships/image" Target="../media/image27.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23.jpeg"/><Relationship Id="rId18" Type="http://schemas.openxmlformats.org/officeDocument/2006/relationships/image" Target="../media/image26.pn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17" Type="http://schemas.openxmlformats.org/officeDocument/2006/relationships/image" Target="../media/image25.jpeg"/><Relationship Id="rId2" Type="http://schemas.openxmlformats.org/officeDocument/2006/relationships/notesSlide" Target="../notesSlides/notesSlide13.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ustomXml" Target="../ink/ink9.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8.jpeg"/><Relationship Id="rId10" Type="http://schemas.openxmlformats.org/officeDocument/2006/relationships/image" Target="../media/image20.jpeg"/><Relationship Id="rId19" Type="http://schemas.openxmlformats.org/officeDocument/2006/relationships/image" Target="../media/image27.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_rels/slide14.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23.jpeg"/><Relationship Id="rId18" Type="http://schemas.openxmlformats.org/officeDocument/2006/relationships/image" Target="../media/image26.png"/><Relationship Id="rId3" Type="http://schemas.openxmlformats.org/officeDocument/2006/relationships/image" Target="../media/image18.jpeg"/><Relationship Id="rId7" Type="http://schemas.openxmlformats.org/officeDocument/2006/relationships/image" Target="../media/image35.emf"/><Relationship Id="rId12" Type="http://schemas.openxmlformats.org/officeDocument/2006/relationships/image" Target="../media/image22.jpeg"/><Relationship Id="rId17" Type="http://schemas.openxmlformats.org/officeDocument/2006/relationships/image" Target="../media/image25.jpeg"/><Relationship Id="rId2" Type="http://schemas.openxmlformats.org/officeDocument/2006/relationships/notesSlide" Target="../notesSlides/notesSlide14.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ustomXml" Target="../ink/ink11.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8.jpeg"/><Relationship Id="rId10" Type="http://schemas.openxmlformats.org/officeDocument/2006/relationships/image" Target="../media/image20.jpeg"/><Relationship Id="rId19" Type="http://schemas.openxmlformats.org/officeDocument/2006/relationships/image" Target="../media/image27.jpeg"/><Relationship Id="rId4" Type="http://schemas.openxmlformats.org/officeDocument/2006/relationships/image" Target="../media/image19.png"/><Relationship Id="rId9" Type="http://schemas.openxmlformats.org/officeDocument/2006/relationships/image" Target="../media/image36.emf"/><Relationship Id="rId1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3.pn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jpe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0.jpeg"/><Relationship Id="rId4" Type="http://schemas.openxmlformats.org/officeDocument/2006/relationships/image" Target="../media/image59.jpeg"/></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63.png"/><Relationship Id="rId4" Type="http://schemas.openxmlformats.org/officeDocument/2006/relationships/image" Target="../media/image62.jpeg"/></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74.jpeg"/><Relationship Id="rId5" Type="http://schemas.microsoft.com/office/2007/relationships/hdphoto" Target="../media/hdphoto4.wdp"/><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8.jpeg"/><Relationship Id="rId7"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ustomXml" Target="../ink/ink1.xml"/><Relationship Id="rId5" Type="http://schemas.microsoft.com/office/2007/relationships/hdphoto" Target="../media/hdphoto1.wdp"/><Relationship Id="rId4" Type="http://schemas.openxmlformats.org/officeDocument/2006/relationships/image" Target="../media/image19.png"/><Relationship Id="rId9" Type="http://schemas.openxmlformats.org/officeDocument/2006/relationships/image" Target="../media/image21.emf"/></Relationships>
</file>

<file path=ppt/slides/_rels/slide9.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21.jpeg"/><Relationship Id="rId5" Type="http://schemas.microsoft.com/office/2007/relationships/hdphoto" Target="../media/hdphoto1.wdp"/><Relationship Id="rId10" Type="http://schemas.openxmlformats.org/officeDocument/2006/relationships/image" Target="../media/image20.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toAlfaro\Documents\GitHub\PhDThesis\images\DigSynPLDB01.jpg"/>
          <p:cNvPicPr>
            <a:picLocks noChangeAspect="1" noChangeArrowheads="1"/>
          </p:cNvPicPr>
          <p:nvPr/>
        </p:nvPicPr>
        <p:blipFill rotWithShape="1">
          <a:blip r:embed="rId3">
            <a:extLst>
              <a:ext uri="{28A0092B-C50C-407E-A947-70E740481C1C}">
                <a14:useLocalDpi xmlns:a14="http://schemas.microsoft.com/office/drawing/2010/main" val="0"/>
              </a:ext>
            </a:extLst>
          </a:blip>
          <a:srcRect t="972" b="24027"/>
          <a:stretch/>
        </p:blipFill>
        <p:spPr bwMode="auto">
          <a:xfrm>
            <a:off x="8530" y="1"/>
            <a:ext cx="9144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4294967295"/>
          </p:nvPr>
        </p:nvSpPr>
        <p:spPr>
          <a:xfrm>
            <a:off x="800100" y="4120816"/>
            <a:ext cx="7543800" cy="457200"/>
          </a:xfrm>
          <a:solidFill>
            <a:schemeClr val="bg1"/>
          </a:solidFill>
          <a:ln w="28575">
            <a:solidFill>
              <a:schemeClr val="tx1"/>
            </a:solidFill>
          </a:ln>
        </p:spPr>
        <p:txBody>
          <a:bodyPr anchor="ctr">
            <a:normAutofit/>
          </a:bodyPr>
          <a:lstStyle/>
          <a:p>
            <a:pPr marL="0" indent="0" algn="ctr">
              <a:buNone/>
            </a:pPr>
            <a:r>
              <a:rPr lang="en-US" sz="1600" noProof="0" dirty="0" smtClean="0">
                <a:solidFill>
                  <a:schemeClr val="tx1"/>
                </a:solidFill>
                <a:latin typeface="Anime Ace 2.0 BB" pitchFamily="50" charset="0"/>
              </a:rPr>
              <a:t>Using Mobile Technology to Interact with Our World</a:t>
            </a:r>
            <a:endParaRPr lang="en-US" sz="1600" noProof="0" dirty="0">
              <a:solidFill>
                <a:schemeClr val="tx1"/>
              </a:solidFill>
              <a:latin typeface="Anime Ace 2.0 BB" pitchFamily="50" charset="0"/>
            </a:endParaRPr>
          </a:p>
        </p:txBody>
      </p:sp>
      <p:sp>
        <p:nvSpPr>
          <p:cNvPr id="4" name="TextBox 3"/>
          <p:cNvSpPr txBox="1"/>
          <p:nvPr/>
        </p:nvSpPr>
        <p:spPr>
          <a:xfrm>
            <a:off x="776037" y="5257800"/>
            <a:ext cx="2857500" cy="584775"/>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PhD Proposal By:</a:t>
            </a:r>
          </a:p>
          <a:p>
            <a:r>
              <a:rPr lang="en-US" sz="1600" dirty="0" smtClean="0">
                <a:latin typeface="Anime Ace 2.0 BB" pitchFamily="50" charset="0"/>
              </a:rPr>
              <a:t>Santiago Alfaro</a:t>
            </a:r>
            <a:endParaRPr lang="en-US" sz="1600" dirty="0">
              <a:latin typeface="Anime Ace 2.0 BB" pitchFamily="50" charset="0"/>
            </a:endParaRPr>
          </a:p>
        </p:txBody>
      </p:sp>
      <p:sp>
        <p:nvSpPr>
          <p:cNvPr id="5" name="TextBox 4"/>
          <p:cNvSpPr txBox="1"/>
          <p:nvPr/>
        </p:nvSpPr>
        <p:spPr>
          <a:xfrm>
            <a:off x="5143500" y="5600700"/>
            <a:ext cx="3200400" cy="1077218"/>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Committee:</a:t>
            </a:r>
          </a:p>
          <a:p>
            <a:r>
              <a:rPr lang="en-US" sz="1600" dirty="0" smtClean="0">
                <a:latin typeface="Anime Ace 2.0 BB" pitchFamily="50" charset="0"/>
              </a:rPr>
              <a:t>V. Michael </a:t>
            </a:r>
            <a:r>
              <a:rPr lang="en-US" sz="1600" dirty="0" err="1" smtClean="0">
                <a:latin typeface="Anime Ace 2.0 BB" pitchFamily="50" charset="0"/>
              </a:rPr>
              <a:t>Bove</a:t>
            </a:r>
            <a:r>
              <a:rPr lang="en-US" sz="1600" dirty="0" smtClean="0">
                <a:latin typeface="Anime Ace 2.0 BB" pitchFamily="50" charset="0"/>
              </a:rPr>
              <a:t> Jr.</a:t>
            </a:r>
          </a:p>
          <a:p>
            <a:r>
              <a:rPr lang="en-US" sz="1600" dirty="0" smtClean="0">
                <a:latin typeface="Anime Ace 2.0 BB" pitchFamily="50" charset="0"/>
              </a:rPr>
              <a:t>Joseph </a:t>
            </a:r>
            <a:r>
              <a:rPr lang="en-US" sz="1600" dirty="0" err="1" smtClean="0">
                <a:latin typeface="Anime Ace 2.0 BB" pitchFamily="50" charset="0"/>
              </a:rPr>
              <a:t>Paradiso</a:t>
            </a:r>
            <a:endParaRPr lang="en-US" sz="1600" dirty="0" smtClean="0">
              <a:latin typeface="Anime Ace 2.0 BB" pitchFamily="50" charset="0"/>
            </a:endParaRPr>
          </a:p>
          <a:p>
            <a:r>
              <a:rPr lang="en-US" sz="1600" dirty="0" smtClean="0">
                <a:latin typeface="Anime Ace 2.0 BB" pitchFamily="50" charset="0"/>
              </a:rPr>
              <a:t>Kevin </a:t>
            </a:r>
            <a:r>
              <a:rPr lang="en-US" sz="1600" dirty="0" err="1" smtClean="0">
                <a:latin typeface="Anime Ace 2.0 BB" pitchFamily="50" charset="0"/>
              </a:rPr>
              <a:t>Slavin</a:t>
            </a:r>
            <a:endParaRPr lang="en-US" sz="1600" dirty="0">
              <a:latin typeface="Anime Ace 2.0 BB" pitchFamily="50" charset="0"/>
            </a:endParaRPr>
          </a:p>
        </p:txBody>
      </p:sp>
      <p:sp>
        <p:nvSpPr>
          <p:cNvPr id="7" name="Subtitle 2"/>
          <p:cNvSpPr txBox="1">
            <a:spLocks/>
          </p:cNvSpPr>
          <p:nvPr/>
        </p:nvSpPr>
        <p:spPr>
          <a:xfrm>
            <a:off x="571500" y="800100"/>
            <a:ext cx="8001000" cy="743786"/>
          </a:xfrm>
          <a:prstGeom prst="rect">
            <a:avLst/>
          </a:prstGeom>
          <a:solidFill>
            <a:schemeClr val="bg1"/>
          </a:solidFill>
          <a:ln w="28575">
            <a:solidFill>
              <a:schemeClr val="tx1"/>
            </a:solid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4800" dirty="0" smtClean="0">
                <a:solidFill>
                  <a:schemeClr val="tx1"/>
                </a:solidFill>
                <a:latin typeface="Anime Ace 2.0 BB" pitchFamily="50" charset="0"/>
              </a:rPr>
              <a:t>Digital synesthesia</a:t>
            </a:r>
            <a:endParaRPr lang="en-US" sz="4800" dirty="0">
              <a:solidFill>
                <a:schemeClr val="tx1"/>
              </a:solidFill>
              <a:latin typeface="Anime Ace 2.0 BB" pitchFamily="50" charset="0"/>
            </a:endParaRPr>
          </a:p>
        </p:txBody>
      </p:sp>
    </p:spTree>
    <p:extLst>
      <p:ext uri="{BB962C8B-B14F-4D97-AF65-F5344CB8AC3E}">
        <p14:creationId xmlns:p14="http://schemas.microsoft.com/office/powerpoint/2010/main" val="4292143480"/>
      </p:ext>
    </p:extLst>
  </p:cSld>
  <p:clrMapOvr>
    <a:masterClrMapping/>
  </p:clrMapOvr>
  <mc:AlternateContent xmlns:mc="http://schemas.openxmlformats.org/markup-compatibility/2006" xmlns:p14="http://schemas.microsoft.com/office/powerpoint/2010/main">
    <mc:Choice Requires="p14">
      <p:transition spd="slow" p14:dur="2000" advTm="22306"/>
    </mc:Choice>
    <mc:Fallback xmlns="">
      <p:transition spd="slow" advTm="2230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1831" t="22300" r="41713" b="45625"/>
          <a:stretch/>
        </p:blipFill>
        <p:spPr bwMode="auto">
          <a:xfrm>
            <a:off x="4647272" y="85858"/>
            <a:ext cx="4382428" cy="658636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147" name="Picture 3" descr="C:\Users\TitoAlfaro\Documents\GitHub\PhDThesis\Presentations\Proposal\ColoredSketches\city.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1818" t="32590" r="31761" b="32564"/>
          <a:stretch/>
        </p:blipFill>
        <p:spPr bwMode="auto">
          <a:xfrm>
            <a:off x="78714" y="3451527"/>
            <a:ext cx="4378985" cy="322069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146" name="Picture 2" descr="C:\Users\TitoAlfaro\Documents\GitHub\PhDThesis\Presentations\Proposal\ColoredSketches\natur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584" t="22393" r="25059" b="36250"/>
          <a:stretch/>
        </p:blipFill>
        <p:spPr bwMode="auto">
          <a:xfrm>
            <a:off x="78714" y="85857"/>
            <a:ext cx="4378985" cy="321446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703028" y="199936"/>
            <a:ext cx="1600200" cy="430887"/>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Mobile </a:t>
            </a:r>
            <a:r>
              <a:rPr lang="en-US" sz="1100" dirty="0" smtClean="0">
                <a:latin typeface="Anime Ace 2.0 BB" pitchFamily="50" charset="0"/>
              </a:rPr>
              <a:t>device</a:t>
            </a:r>
            <a:r>
              <a:rPr lang="es-US" sz="1100" dirty="0" smtClean="0">
                <a:latin typeface="Anime Ace 2.0 BB" pitchFamily="50" charset="0"/>
              </a:rPr>
              <a:t> </a:t>
            </a:r>
            <a:r>
              <a:rPr lang="en-US" sz="1100" dirty="0" smtClean="0">
                <a:latin typeface="Anime Ace 2.0 BB" pitchFamily="50" charset="0"/>
              </a:rPr>
              <a:t>translates</a:t>
            </a:r>
            <a:endParaRPr lang="en-US" sz="1100" dirty="0">
              <a:latin typeface="Anime Ace 2.0 BB" pitchFamily="50" charset="0"/>
            </a:endParaRPr>
          </a:p>
        </p:txBody>
      </p:sp>
      <p:sp>
        <p:nvSpPr>
          <p:cNvPr id="8" name="TextBox 7"/>
          <p:cNvSpPr txBox="1"/>
          <p:nvPr/>
        </p:nvSpPr>
        <p:spPr>
          <a:xfrm>
            <a:off x="134470" y="3514636"/>
            <a:ext cx="1600200" cy="261610"/>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Human </a:t>
            </a:r>
            <a:r>
              <a:rPr lang="en-US" sz="1100" dirty="0" smtClean="0">
                <a:latin typeface="Anime Ace 2.0 BB" pitchFamily="50" charset="0"/>
              </a:rPr>
              <a:t>Made</a:t>
            </a:r>
            <a:endParaRPr lang="en-US" sz="1100" dirty="0">
              <a:latin typeface="Anime Ace 2.0 BB" pitchFamily="50" charset="0"/>
            </a:endParaRPr>
          </a:p>
        </p:txBody>
      </p:sp>
      <p:cxnSp>
        <p:nvCxnSpPr>
          <p:cNvPr id="15" name="Straight Arrow Connector 14"/>
          <p:cNvCxnSpPr/>
          <p:nvPr/>
        </p:nvCxnSpPr>
        <p:spPr>
          <a:xfrm flipV="1">
            <a:off x="4229100" y="914400"/>
            <a:ext cx="1714500" cy="342900"/>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823957" y="3771900"/>
            <a:ext cx="1548143" cy="228600"/>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372100" y="1943100"/>
            <a:ext cx="685800" cy="1453419"/>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4470" y="199936"/>
            <a:ext cx="16002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Nature signals</a:t>
            </a:r>
            <a:endParaRPr lang="en-US" sz="1100" dirty="0">
              <a:latin typeface="Anime Ace 2.0 BB" pitchFamily="50" charset="0"/>
            </a:endParaRPr>
          </a:p>
        </p:txBody>
      </p:sp>
      <p:cxnSp>
        <p:nvCxnSpPr>
          <p:cNvPr id="32" name="Straight Arrow Connector 31"/>
          <p:cNvCxnSpPr/>
          <p:nvPr/>
        </p:nvCxnSpPr>
        <p:spPr>
          <a:xfrm>
            <a:off x="4457700" y="2514600"/>
            <a:ext cx="628650" cy="785725"/>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3026"/>
    </mc:Choice>
    <mc:Fallback xmlns="">
      <p:transition spd="slow" advTm="33026"/>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cxnSp>
        <p:nvCxnSpPr>
          <p:cNvPr id="38" name="Straight Arrow Connector 37"/>
          <p:cNvCxnSpPr/>
          <p:nvPr/>
        </p:nvCxnSpPr>
        <p:spPr>
          <a:xfrm>
            <a:off x="2063962" y="1226672"/>
            <a:ext cx="1858408" cy="20161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5128" idx="3"/>
          </p:cNvCxnSpPr>
          <p:nvPr/>
        </p:nvCxnSpPr>
        <p:spPr>
          <a:xfrm flipV="1">
            <a:off x="2113155" y="1848366"/>
            <a:ext cx="1987286" cy="149060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113155" y="2057401"/>
            <a:ext cx="2230245" cy="311660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5029200" y="1143000"/>
            <a:ext cx="2057400" cy="228601"/>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5009412" y="1742874"/>
            <a:ext cx="2077188" cy="157182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1"/>
          </p:cNvCxnSpPr>
          <p:nvPr/>
        </p:nvCxnSpPr>
        <p:spPr>
          <a:xfrm flipH="1" flipV="1">
            <a:off x="4726159" y="1998889"/>
            <a:ext cx="2360441" cy="3236307"/>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63047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ln w="28575">
                  <a:no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32789" y="4742306"/>
                      <a:ext cx="138240" cy="19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4511" y="4931548"/>
                    <a:ext cx="102600" cy="856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cxnSp>
        <p:nvCxnSpPr>
          <p:cNvPr id="38" name="Straight Arrow Connector 37"/>
          <p:cNvCxnSpPr>
            <a:stCxn id="18" idx="3"/>
          </p:cNvCxnSpPr>
          <p:nvPr/>
        </p:nvCxnSpPr>
        <p:spPr>
          <a:xfrm>
            <a:off x="2057399" y="1226419"/>
            <a:ext cx="800101" cy="904054"/>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1" idx="3"/>
          </p:cNvCxnSpPr>
          <p:nvPr/>
        </p:nvCxnSpPr>
        <p:spPr>
          <a:xfrm flipV="1">
            <a:off x="2057400" y="2286000"/>
            <a:ext cx="3543300" cy="930275"/>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1" idx="3"/>
          </p:cNvCxnSpPr>
          <p:nvPr/>
        </p:nvCxnSpPr>
        <p:spPr>
          <a:xfrm flipV="1">
            <a:off x="2113155" y="4457700"/>
            <a:ext cx="972945" cy="77749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6000750" y="1912219"/>
            <a:ext cx="1206500" cy="208438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3429000" y="3259725"/>
            <a:ext cx="3657602" cy="615948"/>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1"/>
          </p:cNvCxnSpPr>
          <p:nvPr/>
        </p:nvCxnSpPr>
        <p:spPr>
          <a:xfrm flipH="1" flipV="1">
            <a:off x="5829301" y="4114800"/>
            <a:ext cx="1257299" cy="112039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25343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194"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1680" t="22879" r="41677" b="55231"/>
          <a:stretch/>
        </p:blipFill>
        <p:spPr bwMode="auto">
          <a:xfrm flipH="1">
            <a:off x="114300" y="3533923"/>
            <a:ext cx="3200400"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11" name="TextBox 10"/>
          <p:cNvSpPr txBox="1"/>
          <p:nvPr/>
        </p:nvSpPr>
        <p:spPr>
          <a:xfrm>
            <a:off x="228601" y="3685025"/>
            <a:ext cx="1257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also distraction</a:t>
            </a:r>
            <a:endParaRPr lang="en-US" sz="1100" dirty="0">
              <a:latin typeface="Anime Ace 2.0 BB" pitchFamily="50" charset="0"/>
            </a:endParaRPr>
          </a:p>
        </p:txBody>
      </p:sp>
    </p:spTree>
    <p:extLst>
      <p:ext uri="{BB962C8B-B14F-4D97-AF65-F5344CB8AC3E}">
        <p14:creationId xmlns:p14="http://schemas.microsoft.com/office/powerpoint/2010/main" val="2627100857"/>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4069" t="22480" r="40274" b="36604"/>
          <a:stretch/>
        </p:blipFill>
        <p:spPr bwMode="auto">
          <a:xfrm>
            <a:off x="3543301" y="114299"/>
            <a:ext cx="5372100" cy="662002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7" name="Picture 2" descr="C:\Users\TitoAlfaro\Documents\GitHub\PhDThesis\Presentations\Proposal\ColoredSketches\CheckingPhone.jpg"/>
          <p:cNvPicPr>
            <a:picLocks noChangeAspect="1" noChangeArrowheads="1"/>
          </p:cNvPicPr>
          <p:nvPr/>
        </p:nvPicPr>
        <p:blipFill rotWithShape="1">
          <a:blip r:embed="rId4">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194" name="Picture 2" descr="C:\Users\TitoAlfaro\Documents\GitHub\PhDThesis\Presentations\Proposal\ColoredSketches\CheckingPhone.jpg"/>
          <p:cNvPicPr>
            <a:picLocks noChangeAspect="1" noChangeArrowheads="1"/>
          </p:cNvPicPr>
          <p:nvPr/>
        </p:nvPicPr>
        <p:blipFill rotWithShape="1">
          <a:blip r:embed="rId4">
            <a:extLst>
              <a:ext uri="{28A0092B-C50C-407E-A947-70E740481C1C}">
                <a14:useLocalDpi xmlns:a14="http://schemas.microsoft.com/office/drawing/2010/main" val="0"/>
              </a:ext>
            </a:extLst>
          </a:blip>
          <a:srcRect l="41680" t="22879" r="41677" b="55231"/>
          <a:stretch/>
        </p:blipFill>
        <p:spPr bwMode="auto">
          <a:xfrm flipH="1">
            <a:off x="114300" y="3533923"/>
            <a:ext cx="3200400"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11" name="TextBox 10"/>
          <p:cNvSpPr txBox="1"/>
          <p:nvPr/>
        </p:nvSpPr>
        <p:spPr>
          <a:xfrm>
            <a:off x="228601" y="3685025"/>
            <a:ext cx="1257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also distraction</a:t>
            </a:r>
            <a:endParaRPr lang="en-US" sz="1100" dirty="0">
              <a:latin typeface="Anime Ace 2.0 BB" pitchFamily="50" charset="0"/>
            </a:endParaRPr>
          </a:p>
        </p:txBody>
      </p:sp>
      <p:sp>
        <p:nvSpPr>
          <p:cNvPr id="14" name="TextBox 13"/>
          <p:cNvSpPr txBox="1"/>
          <p:nvPr/>
        </p:nvSpPr>
        <p:spPr>
          <a:xfrm>
            <a:off x="4343400" y="265402"/>
            <a:ext cx="21780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Digital synesthesia will create an immersive experience in the real world…</a:t>
            </a:r>
            <a:endParaRPr lang="en-US" sz="1100" dirty="0">
              <a:latin typeface="Anime Ace 2.0 BB" pitchFamily="50" charset="0"/>
            </a:endParaRPr>
          </a:p>
        </p:txBody>
      </p:sp>
      <p:sp>
        <p:nvSpPr>
          <p:cNvPr id="15" name="TextBox 14"/>
          <p:cNvSpPr txBox="1"/>
          <p:nvPr/>
        </p:nvSpPr>
        <p:spPr>
          <a:xfrm>
            <a:off x="7543800" y="62865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again!</a:t>
            </a:r>
            <a:endParaRPr lang="en-US" sz="1100" dirty="0">
              <a:latin typeface="Anime Ace 2.0 BB" pitchFamily="50" charset="0"/>
            </a:endParaRPr>
          </a:p>
        </p:txBody>
      </p:sp>
      <p:pic>
        <p:nvPicPr>
          <p:cNvPr id="16" name="Picture 2" descr="C:\Users\TitoAlfaro\Documents\GitHub\PhDThesis\Presentations\Proposal\ColoredSketches\CheckingPhone.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2706" b="76549" l="42879" r="56576">
                        <a14:foregroundMark x1="50424" y1="71020" x2="50424" y2="71020"/>
                        <a14:foregroundMark x1="50333" y1="71686" x2="50697" y2="74980"/>
                        <a14:foregroundMark x1="47030" y1="41020" x2="47030" y2="41020"/>
                      </a14:backgroundRemoval>
                    </a14:imgEffect>
                  </a14:imgLayer>
                </a14:imgProps>
              </a:ext>
              <a:ext uri="{28A0092B-C50C-407E-A947-70E740481C1C}">
                <a14:useLocalDpi xmlns:a14="http://schemas.microsoft.com/office/drawing/2010/main" val="0"/>
              </a:ext>
            </a:extLst>
          </a:blip>
          <a:srcRect l="41680" t="22117" r="41677" b="22136"/>
          <a:stretch/>
        </p:blipFill>
        <p:spPr bwMode="auto">
          <a:xfrm flipH="1">
            <a:off x="5143500" y="2385760"/>
            <a:ext cx="1526556" cy="4031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100857"/>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42900" y="1714500"/>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Thermal interfaces</a:t>
            </a:r>
            <a:endParaRPr lang="en-US" sz="1400" dirty="0">
              <a:latin typeface="Anime Ace 2.0 BB" pitchFamily="50" charset="0"/>
            </a:endParaRPr>
          </a:p>
        </p:txBody>
      </p:sp>
      <p:sp>
        <p:nvSpPr>
          <p:cNvPr id="8" name="TextBox 7"/>
          <p:cNvSpPr txBox="1"/>
          <p:nvPr/>
        </p:nvSpPr>
        <p:spPr>
          <a:xfrm>
            <a:off x="342900" y="2428875"/>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Vibration interfaces</a:t>
            </a:r>
            <a:endParaRPr lang="en-US" sz="1400" dirty="0">
              <a:latin typeface="Anime Ace 2.0 BB" pitchFamily="50" charset="0"/>
            </a:endParaRPr>
          </a:p>
        </p:txBody>
      </p:sp>
      <p:sp>
        <p:nvSpPr>
          <p:cNvPr id="9" name="TextBox 8"/>
          <p:cNvSpPr txBox="1"/>
          <p:nvPr/>
        </p:nvSpPr>
        <p:spPr>
          <a:xfrm>
            <a:off x="342900" y="3143250"/>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Mobile device interfaces</a:t>
            </a:r>
            <a:endParaRPr lang="en-US" sz="1400" dirty="0">
              <a:latin typeface="Anime Ace 2.0 BB" pitchFamily="50" charset="0"/>
            </a:endParaRPr>
          </a:p>
        </p:txBody>
      </p:sp>
      <p:sp>
        <p:nvSpPr>
          <p:cNvPr id="10" name="TextBox 9"/>
          <p:cNvSpPr txBox="1"/>
          <p:nvPr/>
        </p:nvSpPr>
        <p:spPr>
          <a:xfrm>
            <a:off x="342900" y="3857625"/>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Sensory substitution</a:t>
            </a:r>
            <a:endParaRPr lang="en-US" sz="1400" dirty="0">
              <a:latin typeface="Anime Ace 2.0 BB" pitchFamily="50" charset="0"/>
            </a:endParaRPr>
          </a:p>
        </p:txBody>
      </p:sp>
      <p:sp>
        <p:nvSpPr>
          <p:cNvPr id="11" name="TextBox 10"/>
          <p:cNvSpPr txBox="1"/>
          <p:nvPr/>
        </p:nvSpPr>
        <p:spPr>
          <a:xfrm>
            <a:off x="342899" y="4572000"/>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New sensory experiences</a:t>
            </a:r>
            <a:endParaRPr lang="en-US" sz="1400" dirty="0">
              <a:latin typeface="Anime Ace 2.0 BB" pitchFamily="50" charset="0"/>
            </a:endParaRPr>
          </a:p>
        </p:txBody>
      </p:sp>
    </p:spTree>
    <p:extLst>
      <p:ext uri="{BB962C8B-B14F-4D97-AF65-F5344CB8AC3E}">
        <p14:creationId xmlns:p14="http://schemas.microsoft.com/office/powerpoint/2010/main" val="1286784853"/>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Thermal interfaces</a:t>
            </a:r>
            <a:endParaRPr lang="en-US" sz="2000" dirty="0">
              <a:latin typeface="Anime Ace 2.0 BB" pitchFamily="50" charset="0"/>
            </a:endParaRPr>
          </a:p>
        </p:txBody>
      </p:sp>
    </p:spTree>
    <p:extLst>
      <p:ext uri="{BB962C8B-B14F-4D97-AF65-F5344CB8AC3E}">
        <p14:creationId xmlns:p14="http://schemas.microsoft.com/office/powerpoint/2010/main" val="2493100434"/>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Users\TitoAlfaro\Documents\GitHub\PhDThesis\Presentations\Proposal\ColoredSketches\spac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060" t="32552" r="46035" b="32191"/>
          <a:stretch/>
        </p:blipFill>
        <p:spPr bwMode="auto">
          <a:xfrm>
            <a:off x="145830" y="3543300"/>
            <a:ext cx="398283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31" name="Picture 7" descr="C:\Users\TitoAlfaro\Documents\GitHub\PhDThesis\Presentations\Proposal\ColoredSketches\flyer.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146" t="32312" r="32374" b="36235"/>
          <a:stretch/>
        </p:blipFill>
        <p:spPr bwMode="auto">
          <a:xfrm>
            <a:off x="4343400" y="3543300"/>
            <a:ext cx="465476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descr="C:\Users\TitoAlfaro\Documents\GitHub\PhDThesis\Presentations\Proposal\ColoredSketches\runner.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55" t="18805" r="35701" b="32798"/>
          <a:stretch/>
        </p:blipFill>
        <p:spPr bwMode="auto">
          <a:xfrm>
            <a:off x="5143499" y="114301"/>
            <a:ext cx="3854669" cy="3200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TitoAlfaro\Documents\GitHub\PhDThesis\Presentations\Proposal\ColoredSketches\runner.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049" t="24400" r="43856" b="33915"/>
          <a:stretch/>
        </p:blipFill>
        <p:spPr bwMode="auto">
          <a:xfrm>
            <a:off x="5143499" y="114301"/>
            <a:ext cx="38546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TitoAlfaro\Documents\GitHub\PhDThesis\Presentations\Proposal\ColoredSketches\underwater.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8472" t="11274" r="43650" b="46043"/>
          <a:stretch/>
        </p:blipFill>
        <p:spPr bwMode="auto">
          <a:xfrm>
            <a:off x="2247900" y="114300"/>
            <a:ext cx="2705100" cy="320040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descr="C:\Users\TitoAlfaro\Documents\GitHub\PhDThesis\Presentations\Proposal\ColoredSketches\KidFace.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6176" t="26921" r="42629" b="27156"/>
          <a:stretch/>
        </p:blipFill>
        <p:spPr bwMode="auto">
          <a:xfrm>
            <a:off x="145830" y="114301"/>
            <a:ext cx="19115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600" y="228600"/>
            <a:ext cx="1485900" cy="1107996"/>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Humans have dreamt of going past our physical capabilities like…</a:t>
            </a:r>
            <a:endParaRPr lang="en-US" sz="1100" dirty="0">
              <a:latin typeface="Anime Ace 2.0 BB" pitchFamily="50" charset="0"/>
            </a:endParaRPr>
          </a:p>
        </p:txBody>
      </p:sp>
      <p:sp>
        <p:nvSpPr>
          <p:cNvPr id="13" name="TextBox 12"/>
          <p:cNvSpPr txBox="1"/>
          <p:nvPr/>
        </p:nvSpPr>
        <p:spPr>
          <a:xfrm>
            <a:off x="2417484" y="228599"/>
            <a:ext cx="19431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Breathing under water… </a:t>
            </a:r>
            <a:endParaRPr lang="en-US" sz="1100" dirty="0">
              <a:latin typeface="Anime Ace 2.0 BB" pitchFamily="50" charset="0"/>
            </a:endParaRPr>
          </a:p>
        </p:txBody>
      </p:sp>
      <p:sp>
        <p:nvSpPr>
          <p:cNvPr id="15" name="TextBox 14"/>
          <p:cNvSpPr txBox="1"/>
          <p:nvPr/>
        </p:nvSpPr>
        <p:spPr>
          <a:xfrm>
            <a:off x="276392" y="4351010"/>
            <a:ext cx="200325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going to space…</a:t>
            </a:r>
            <a:endParaRPr lang="en-US" sz="1100" dirty="0">
              <a:latin typeface="Anime Ace 2.0 BB" pitchFamily="50" charset="0"/>
            </a:endParaRPr>
          </a:p>
        </p:txBody>
      </p:sp>
      <p:sp>
        <p:nvSpPr>
          <p:cNvPr id="14" name="TextBox 13"/>
          <p:cNvSpPr txBox="1"/>
          <p:nvPr/>
        </p:nvSpPr>
        <p:spPr>
          <a:xfrm>
            <a:off x="5274984" y="1734756"/>
            <a:ext cx="1011516"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having super-human Speed…</a:t>
            </a:r>
            <a:endParaRPr lang="en-US" sz="1100" dirty="0">
              <a:latin typeface="Anime Ace 2.0 BB" pitchFamily="50" charset="0"/>
            </a:endParaRPr>
          </a:p>
        </p:txBody>
      </p:sp>
      <p:sp>
        <p:nvSpPr>
          <p:cNvPr id="16" name="TextBox 15"/>
          <p:cNvSpPr txBox="1"/>
          <p:nvPr/>
        </p:nvSpPr>
        <p:spPr>
          <a:xfrm>
            <a:off x="4463566" y="3657600"/>
            <a:ext cx="138291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or flying.</a:t>
            </a:r>
            <a:endParaRPr lang="en-US" sz="1100" dirty="0">
              <a:latin typeface="Anime Ace 2.0 BB" pitchFamily="50" charset="0"/>
            </a:endParaRPr>
          </a:p>
        </p:txBody>
      </p:sp>
    </p:spTree>
    <p:extLst>
      <p:ext uri="{BB962C8B-B14F-4D97-AF65-F5344CB8AC3E}">
        <p14:creationId xmlns:p14="http://schemas.microsoft.com/office/powerpoint/2010/main" val="671404153"/>
      </p:ext>
    </p:extLst>
  </p:cSld>
  <p:clrMapOvr>
    <a:masterClrMapping/>
  </p:clrMapOvr>
  <mc:AlternateContent xmlns:mc="http://schemas.openxmlformats.org/markup-compatibility/2006" xmlns:p14="http://schemas.microsoft.com/office/powerpoint/2010/main">
    <mc:Choice Requires="p14">
      <p:transition spd="slow" p14:dur="2000" advTm="19617"/>
    </mc:Choice>
    <mc:Fallback xmlns="">
      <p:transition spd="slow" advTm="19617"/>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78417" y="5486400"/>
            <a:ext cx="4992113" cy="7286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892" t="2143" r="2481" b="2435"/>
          <a:stretch/>
        </p:blipFill>
        <p:spPr bwMode="auto">
          <a:xfrm>
            <a:off x="178417" y="137158"/>
            <a:ext cx="4992113" cy="5212080"/>
          </a:xfrm>
          <a:prstGeom prst="rect">
            <a:avLst/>
          </a:prstGeom>
          <a:solidFill>
            <a:schemeClr val="bg2">
              <a:lumMod val="90000"/>
            </a:schemeClr>
          </a:solidFill>
          <a:ln w="28575">
            <a:solidFill>
              <a:schemeClr val="tx1"/>
            </a:solidFill>
          </a:ln>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45" t="2938" r="52213" b="2828"/>
          <a:stretch/>
        </p:blipFill>
        <p:spPr bwMode="auto">
          <a:xfrm>
            <a:off x="5372100" y="137161"/>
            <a:ext cx="3566160" cy="3156290"/>
          </a:xfrm>
          <a:prstGeom prst="rect">
            <a:avLst/>
          </a:prstGeom>
          <a:solidFill>
            <a:schemeClr val="bg2">
              <a:lumMod val="90000"/>
            </a:schemeClr>
          </a:solidFill>
          <a:ln w="28575">
            <a:solidFill>
              <a:schemeClr val="tx1"/>
            </a:solidFill>
          </a:ln>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5666" t="5531" r="1244" b="4107"/>
          <a:stretch/>
        </p:blipFill>
        <p:spPr bwMode="auto">
          <a:xfrm>
            <a:off x="5372100" y="3485114"/>
            <a:ext cx="3566160" cy="3233856"/>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363380" y="5600700"/>
            <a:ext cx="462218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Development of thermal displays and understanding the nature of thermal cues.</a:t>
            </a:r>
            <a:endParaRPr lang="en-US" sz="1100" dirty="0">
              <a:latin typeface="Anime Ace 2.0 BB" pitchFamily="50" charset="0"/>
            </a:endParaRPr>
          </a:p>
        </p:txBody>
      </p:sp>
      <p:sp>
        <p:nvSpPr>
          <p:cNvPr id="12" name="TextBox 11"/>
          <p:cNvSpPr txBox="1"/>
          <p:nvPr/>
        </p:nvSpPr>
        <p:spPr>
          <a:xfrm>
            <a:off x="178417" y="6380416"/>
            <a:ext cx="4992113"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Material discrimination and thermal </a:t>
            </a:r>
            <a:r>
              <a:rPr lang="en-US" sz="800" dirty="0" smtClean="0">
                <a:latin typeface="Anime Ace 2.0 BB" pitchFamily="50" charset="0"/>
              </a:rPr>
              <a:t>perception”</a:t>
            </a:r>
          </a:p>
          <a:p>
            <a:pPr algn="r"/>
            <a:r>
              <a:rPr lang="en-US" sz="800" dirty="0">
                <a:latin typeface="Anime Ace 2.0 BB" pitchFamily="50" charset="0"/>
              </a:rPr>
              <a:t>L. A. Jones and M. </a:t>
            </a:r>
            <a:r>
              <a:rPr lang="en-US" sz="800" dirty="0" err="1" smtClean="0">
                <a:latin typeface="Anime Ace 2.0 BB" pitchFamily="50" charset="0"/>
              </a:rPr>
              <a:t>Berris</a:t>
            </a:r>
            <a:endParaRPr lang="en-US" sz="800" dirty="0">
              <a:latin typeface="Anime Ace 2.0 BB" pitchFamily="50" charset="0"/>
            </a:endParaRPr>
          </a:p>
        </p:txBody>
      </p:sp>
      <p:sp>
        <p:nvSpPr>
          <p:cNvPr id="14" name="TextBox 13"/>
          <p:cNvSpPr txBox="1"/>
          <p:nvPr/>
        </p:nvSpPr>
        <p:spPr>
          <a:xfrm>
            <a:off x="2638230" y="2914701"/>
            <a:ext cx="234733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pressure and temperature change of the finger was measured</a:t>
            </a:r>
            <a:endParaRPr lang="en-US" sz="1100" dirty="0">
              <a:latin typeface="Anime Ace 2.0 BB" pitchFamily="50" charset="0"/>
            </a:endParaRPr>
          </a:p>
        </p:txBody>
      </p:sp>
      <p:sp>
        <p:nvSpPr>
          <p:cNvPr id="15" name="TextBox 14"/>
          <p:cNvSpPr txBox="1"/>
          <p:nvPr/>
        </p:nvSpPr>
        <p:spPr>
          <a:xfrm>
            <a:off x="5399978" y="228600"/>
            <a:ext cx="234733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Different material are placed in the device</a:t>
            </a:r>
            <a:endParaRPr lang="en-US" sz="1100" dirty="0">
              <a:latin typeface="Anime Ace 2.0 BB" pitchFamily="50" charset="0"/>
            </a:endParaRPr>
          </a:p>
        </p:txBody>
      </p:sp>
      <p:sp>
        <p:nvSpPr>
          <p:cNvPr id="16" name="TextBox 15"/>
          <p:cNvSpPr txBox="1"/>
          <p:nvPr/>
        </p:nvSpPr>
        <p:spPr>
          <a:xfrm>
            <a:off x="6515100" y="3553338"/>
            <a:ext cx="234733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subject must identify the warmer and colder of the two</a:t>
            </a:r>
            <a:endParaRPr lang="en-US" sz="1100" dirty="0">
              <a:latin typeface="Anime Ace 2.0 BB" pitchFamily="50" charset="0"/>
            </a:endParaRPr>
          </a:p>
        </p:txBody>
      </p:sp>
    </p:spTree>
    <p:extLst>
      <p:ext uri="{BB962C8B-B14F-4D97-AF65-F5344CB8AC3E}">
        <p14:creationId xmlns:p14="http://schemas.microsoft.com/office/powerpoint/2010/main" val="3017870638"/>
      </p:ext>
    </p:extLst>
  </p:cSld>
  <p:clrMapOvr>
    <a:masterClrMapping/>
  </p:clrMapOvr>
  <mc:AlternateContent xmlns:mc="http://schemas.openxmlformats.org/markup-compatibility/2006" xmlns:p14="http://schemas.microsoft.com/office/powerpoint/2010/main">
    <mc:Choice Requires="p14">
      <p:transition spd="slow" p14:dur="2000" advTm="592"/>
    </mc:Choice>
    <mc:Fallback xmlns="">
      <p:transition spd="slow" advTm="592"/>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55455" t="6119" r="6871" b="3362"/>
          <a:stretch/>
        </p:blipFill>
        <p:spPr bwMode="auto">
          <a:xfrm>
            <a:off x="6524288" y="198212"/>
            <a:ext cx="2431313"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505" t="4038" r="2610" b="3437"/>
          <a:stretch/>
        </p:blipFill>
        <p:spPr bwMode="auto">
          <a:xfrm>
            <a:off x="170054" y="198212"/>
            <a:ext cx="3461656"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5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61823" t="4095" r="9272" b="3396"/>
          <a:stretch/>
        </p:blipFill>
        <p:spPr bwMode="auto">
          <a:xfrm>
            <a:off x="6524288" y="2994103"/>
            <a:ext cx="243131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178417"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Some Like it Hot ? </a:t>
            </a:r>
            <a:r>
              <a:rPr lang="en-US" sz="800" dirty="0" smtClean="0">
                <a:latin typeface="Anime Ace 2.0 BB" pitchFamily="50" charset="0"/>
              </a:rPr>
              <a:t>Thermal Feedback </a:t>
            </a:r>
            <a:r>
              <a:rPr lang="en-US" sz="800" dirty="0">
                <a:latin typeface="Anime Ace 2.0 BB" pitchFamily="50" charset="0"/>
              </a:rPr>
              <a:t>for Mobile </a:t>
            </a:r>
            <a:r>
              <a:rPr lang="en-US" sz="800" dirty="0" smtClean="0">
                <a:latin typeface="Anime Ace 2.0 BB" pitchFamily="50" charset="0"/>
              </a:rPr>
              <a:t>Devices”</a:t>
            </a:r>
          </a:p>
          <a:p>
            <a:pPr algn="r"/>
            <a:r>
              <a:rPr lang="en-US" sz="800" dirty="0">
                <a:latin typeface="Anime Ace 2.0 BB" pitchFamily="50" charset="0"/>
              </a:rPr>
              <a:t>G. Wilson, M. </a:t>
            </a:r>
            <a:r>
              <a:rPr lang="en-US" sz="800" dirty="0" err="1">
                <a:latin typeface="Anime Ace 2.0 BB" pitchFamily="50" charset="0"/>
              </a:rPr>
              <a:t>Halvey</a:t>
            </a:r>
            <a:r>
              <a:rPr lang="en-US" sz="800" dirty="0">
                <a:latin typeface="Anime Ace 2.0 BB" pitchFamily="50" charset="0"/>
              </a:rPr>
              <a:t>, S. A. Brewster, and S. A. Hughes,</a:t>
            </a:r>
          </a:p>
        </p:txBody>
      </p:sp>
      <p:pic>
        <p:nvPicPr>
          <p:cNvPr id="10"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4841" t="3778" r="58771" b="6484"/>
          <a:stretch/>
        </p:blipFill>
        <p:spPr bwMode="auto">
          <a:xfrm>
            <a:off x="3166282" y="2994103"/>
            <a:ext cx="315516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7660" t="3464" r="51674" b="4633"/>
          <a:stretch/>
        </p:blipFill>
        <p:spPr bwMode="auto">
          <a:xfrm>
            <a:off x="3785577" y="198212"/>
            <a:ext cx="2584845"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Rectangle 11"/>
          <p:cNvSpPr/>
          <p:nvPr/>
        </p:nvSpPr>
        <p:spPr>
          <a:xfrm>
            <a:off x="170054" y="2971800"/>
            <a:ext cx="2793384" cy="3245006"/>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7355" y="3063241"/>
            <a:ext cx="2494121"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detect </a:t>
            </a:r>
            <a:r>
              <a:rPr lang="en-US" sz="1100" dirty="0">
                <a:latin typeface="Anime Ace 2.0 BB" pitchFamily="50" charset="0"/>
              </a:rPr>
              <a:t>hot and cold stimuli presented to the fingertips, the </a:t>
            </a:r>
            <a:r>
              <a:rPr lang="en-US" sz="1100" dirty="0" smtClean="0">
                <a:latin typeface="Anime Ace 2.0 BB" pitchFamily="50" charset="0"/>
              </a:rPr>
              <a:t>palm</a:t>
            </a:r>
            <a:r>
              <a:rPr lang="en-US" sz="1100" dirty="0">
                <a:latin typeface="Anime Ace 2.0 BB" pitchFamily="50" charset="0"/>
              </a:rPr>
              <a:t> </a:t>
            </a:r>
            <a:r>
              <a:rPr lang="en-US" sz="1100" dirty="0" smtClean="0">
                <a:latin typeface="Anime Ace 2.0 BB" pitchFamily="50" charset="0"/>
              </a:rPr>
              <a:t>and the arm</a:t>
            </a:r>
            <a:endParaRPr lang="en-US" sz="1100" dirty="0">
              <a:latin typeface="Anime Ace 2.0 BB" pitchFamily="50" charset="0"/>
            </a:endParaRPr>
          </a:p>
        </p:txBody>
      </p:sp>
      <p:sp>
        <p:nvSpPr>
          <p:cNvPr id="14" name="TextBox 13"/>
          <p:cNvSpPr txBox="1"/>
          <p:nvPr/>
        </p:nvSpPr>
        <p:spPr>
          <a:xfrm>
            <a:off x="241453" y="313907"/>
            <a:ext cx="1930247"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Microcontroller…</a:t>
            </a:r>
            <a:endParaRPr lang="en-US" sz="1100" dirty="0">
              <a:latin typeface="Anime Ace 2.0 BB" pitchFamily="50" charset="0"/>
            </a:endParaRPr>
          </a:p>
        </p:txBody>
      </p:sp>
      <p:sp>
        <p:nvSpPr>
          <p:cNvPr id="15" name="TextBox 14"/>
          <p:cNvSpPr txBox="1"/>
          <p:nvPr/>
        </p:nvSpPr>
        <p:spPr>
          <a:xfrm>
            <a:off x="241453" y="2184130"/>
            <a:ext cx="149828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t>
            </a:r>
            <a:r>
              <a:rPr lang="en-US" sz="1100" dirty="0" err="1" smtClean="0">
                <a:latin typeface="Anime Ace 2.0 BB" pitchFamily="50" charset="0"/>
              </a:rPr>
              <a:t>Peltier</a:t>
            </a:r>
            <a:endParaRPr lang="en-US" sz="1100" dirty="0">
              <a:latin typeface="Anime Ace 2.0 BB" pitchFamily="50" charset="0"/>
            </a:endParaRPr>
          </a:p>
        </p:txBody>
      </p:sp>
      <p:sp>
        <p:nvSpPr>
          <p:cNvPr id="16" name="TextBox 15"/>
          <p:cNvSpPr txBox="1"/>
          <p:nvPr/>
        </p:nvSpPr>
        <p:spPr>
          <a:xfrm>
            <a:off x="3829049" y="2426004"/>
            <a:ext cx="1371599"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palm</a:t>
            </a:r>
            <a:endParaRPr lang="en-US" sz="1100" dirty="0">
              <a:latin typeface="Anime Ace 2.0 BB" pitchFamily="50" charset="0"/>
            </a:endParaRPr>
          </a:p>
        </p:txBody>
      </p:sp>
      <p:sp>
        <p:nvSpPr>
          <p:cNvPr id="17" name="TextBox 16"/>
          <p:cNvSpPr txBox="1"/>
          <p:nvPr/>
        </p:nvSpPr>
        <p:spPr>
          <a:xfrm>
            <a:off x="6629400" y="501752"/>
            <a:ext cx="127120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8" name="TextBox 17"/>
          <p:cNvSpPr txBox="1"/>
          <p:nvPr/>
        </p:nvSpPr>
        <p:spPr>
          <a:xfrm>
            <a:off x="366895" y="5688687"/>
            <a:ext cx="249412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Two studies. One static indoor and one mobile</a:t>
            </a:r>
            <a:endParaRPr lang="en-US" sz="1100" dirty="0">
              <a:latin typeface="Anime Ace 2.0 BB" pitchFamily="50" charset="0"/>
            </a:endParaRPr>
          </a:p>
        </p:txBody>
      </p:sp>
      <p:sp>
        <p:nvSpPr>
          <p:cNvPr id="19" name="TextBox 18"/>
          <p:cNvSpPr txBox="1"/>
          <p:nvPr/>
        </p:nvSpPr>
        <p:spPr>
          <a:xfrm>
            <a:off x="4720689" y="5719695"/>
            <a:ext cx="41148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experiment was repeated with the subjects walking around</a:t>
            </a:r>
            <a:endParaRPr lang="en-US" sz="1100" dirty="0">
              <a:latin typeface="Anime Ace 2.0 BB" pitchFamily="50" charset="0"/>
            </a:endParaRPr>
          </a:p>
        </p:txBody>
      </p:sp>
    </p:spTree>
    <p:extLst>
      <p:ext uri="{BB962C8B-B14F-4D97-AF65-F5344CB8AC3E}">
        <p14:creationId xmlns:p14="http://schemas.microsoft.com/office/powerpoint/2010/main" val="1995238135"/>
      </p:ext>
    </p:extLst>
  </p:cSld>
  <p:clrMapOvr>
    <a:masterClrMapping/>
  </p:clrMapOvr>
  <mc:AlternateContent xmlns:mc="http://schemas.openxmlformats.org/markup-compatibility/2006" xmlns:p14="http://schemas.microsoft.com/office/powerpoint/2010/main">
    <mc:Choice Requires="p14">
      <p:transition spd="slow" p14:dur="2000" advTm="18330"/>
    </mc:Choice>
    <mc:Fallback xmlns="">
      <p:transition spd="slow" advTm="1833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Vibration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2381"/>
    </mc:Choice>
    <mc:Fallback xmlns="">
      <p:transition spd="slow" advTm="2381"/>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858" t="21972" r="2773" b="23296"/>
          <a:stretch/>
        </p:blipFill>
        <p:spPr bwMode="auto">
          <a:xfrm>
            <a:off x="255209" y="1200150"/>
            <a:ext cx="3749040" cy="16573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494" y="263309"/>
            <a:ext cx="1950720" cy="585216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09" y="3067469"/>
            <a:ext cx="6534211" cy="30480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5442" t="4228" r="15442" b="3307"/>
          <a:stretch/>
        </p:blipFill>
        <p:spPr bwMode="auto">
          <a:xfrm>
            <a:off x="4229100" y="263309"/>
            <a:ext cx="2560320" cy="259419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170054"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itchFamily="50" charset="0"/>
              </a:rPr>
              <a:t>“</a:t>
            </a:r>
            <a:r>
              <a:rPr lang="en-US" sz="800" dirty="0" err="1">
                <a:latin typeface="Anime Ace 2.0 BB" pitchFamily="50" charset="0"/>
              </a:rPr>
              <a:t>Vibrotactile</a:t>
            </a:r>
            <a:r>
              <a:rPr lang="en-US" sz="800" dirty="0">
                <a:latin typeface="Anime Ace 2.0 BB" pitchFamily="50" charset="0"/>
              </a:rPr>
              <a:t> pattern recognition on the arm and back”</a:t>
            </a:r>
          </a:p>
          <a:p>
            <a:pPr algn="r"/>
            <a:r>
              <a:rPr lang="nb-NO" sz="800" dirty="0">
                <a:latin typeface="Anime Ace 2.0 BB" pitchFamily="50" charset="0"/>
              </a:rPr>
              <a:t>L. A. Jones, J. Kunkel, and E. Piateski</a:t>
            </a:r>
            <a:endParaRPr lang="en-US" sz="800" dirty="0">
              <a:latin typeface="Anime Ace 2.0 BB" pitchFamily="50" charset="0"/>
            </a:endParaRPr>
          </a:p>
        </p:txBody>
      </p:sp>
      <p:sp>
        <p:nvSpPr>
          <p:cNvPr id="12" name="Rectangle 11"/>
          <p:cNvSpPr/>
          <p:nvPr/>
        </p:nvSpPr>
        <p:spPr>
          <a:xfrm>
            <a:off x="255209" y="263309"/>
            <a:ext cx="3840480" cy="77041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1655" y="348432"/>
            <a:ext cx="342024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How a tactile display can communicate simple instructions and commands</a:t>
            </a:r>
            <a:endParaRPr lang="en-US" sz="1100" dirty="0">
              <a:latin typeface="Anime Ace 2.0 BB" pitchFamily="50" charset="0"/>
            </a:endParaRPr>
          </a:p>
        </p:txBody>
      </p:sp>
      <p:sp>
        <p:nvSpPr>
          <p:cNvPr id="14" name="TextBox 13"/>
          <p:cNvSpPr txBox="1"/>
          <p:nvPr/>
        </p:nvSpPr>
        <p:spPr>
          <a:xfrm>
            <a:off x="271937" y="2595889"/>
            <a:ext cx="1328264"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back</a:t>
            </a:r>
            <a:endParaRPr lang="en-US" sz="1100" dirty="0">
              <a:latin typeface="Anime Ace 2.0 BB" pitchFamily="50" charset="0"/>
            </a:endParaRPr>
          </a:p>
        </p:txBody>
      </p:sp>
      <p:sp>
        <p:nvSpPr>
          <p:cNvPr id="15" name="TextBox 14"/>
          <p:cNvSpPr txBox="1"/>
          <p:nvPr/>
        </p:nvSpPr>
        <p:spPr>
          <a:xfrm>
            <a:off x="5372100" y="348432"/>
            <a:ext cx="119997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6" name="TextBox 15"/>
          <p:cNvSpPr txBox="1"/>
          <p:nvPr/>
        </p:nvSpPr>
        <p:spPr>
          <a:xfrm>
            <a:off x="571500" y="3202219"/>
            <a:ext cx="1727894" cy="261610"/>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patterns</a:t>
            </a:r>
            <a:endParaRPr lang="en-US" sz="1100" dirty="0">
              <a:latin typeface="Anime Ace 2.0 BB" pitchFamily="50" charset="0"/>
            </a:endParaRPr>
          </a:p>
        </p:txBody>
      </p:sp>
      <p:sp>
        <p:nvSpPr>
          <p:cNvPr id="17" name="TextBox 16"/>
          <p:cNvSpPr txBox="1"/>
          <p:nvPr/>
        </p:nvSpPr>
        <p:spPr>
          <a:xfrm>
            <a:off x="6988134" y="5486400"/>
            <a:ext cx="1384406" cy="430887"/>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instructions</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85367"/>
    </mc:Choice>
    <mc:Fallback xmlns="">
      <p:transition spd="slow" advTm="85367"/>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6227" t="6987" r="47670" b="1721"/>
          <a:stretch/>
        </p:blipFill>
        <p:spPr bwMode="auto">
          <a:xfrm>
            <a:off x="6812280" y="141433"/>
            <a:ext cx="2124686"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6900" t="2398" r="30971" b="5959"/>
          <a:stretch/>
        </p:blipFill>
        <p:spPr bwMode="auto">
          <a:xfrm>
            <a:off x="4800600" y="141433"/>
            <a:ext cx="1895582"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 y="141433"/>
            <a:ext cx="4493231"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7"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2083" t="20351" r="13709" b="13364"/>
          <a:stretch/>
        </p:blipFill>
        <p:spPr bwMode="auto">
          <a:xfrm>
            <a:off x="152400" y="3989070"/>
            <a:ext cx="5088674" cy="269748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5372100" y="6224885"/>
            <a:ext cx="357513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SenseableRays</a:t>
            </a:r>
            <a:r>
              <a:rPr lang="en-US" sz="800" dirty="0">
                <a:latin typeface="Anime Ace 2.0 BB" panose="02000503000000020004" pitchFamily="2" charset="0"/>
              </a:rPr>
              <a:t>: </a:t>
            </a:r>
            <a:r>
              <a:rPr lang="en-US" sz="800" dirty="0" err="1">
                <a:latin typeface="Anime Ace 2.0 BB" panose="02000503000000020004" pitchFamily="2" charset="0"/>
              </a:rPr>
              <a:t>opto</a:t>
            </a:r>
            <a:r>
              <a:rPr lang="en-US" sz="800" dirty="0">
                <a:latin typeface="Anime Ace 2.0 BB" panose="02000503000000020004" pitchFamily="2" charset="0"/>
              </a:rPr>
              <a:t>-haptic </a:t>
            </a:r>
            <a:r>
              <a:rPr lang="en-US" sz="800" dirty="0" smtClean="0">
                <a:latin typeface="Anime Ace 2.0 BB" panose="02000503000000020004" pitchFamily="2" charset="0"/>
              </a:rPr>
              <a:t>substitution </a:t>
            </a:r>
            <a:r>
              <a:rPr lang="en-US" sz="800" dirty="0">
                <a:latin typeface="Anime Ace 2.0 BB" panose="02000503000000020004" pitchFamily="2" charset="0"/>
              </a:rPr>
              <a:t>for touch-enhanced </a:t>
            </a:r>
            <a:r>
              <a:rPr lang="en-US" sz="800" dirty="0" smtClean="0">
                <a:latin typeface="Anime Ace 2.0 BB" panose="02000503000000020004" pitchFamily="2" charset="0"/>
              </a:rPr>
              <a:t>interactive spaces”</a:t>
            </a:r>
          </a:p>
          <a:p>
            <a:pPr algn="r"/>
            <a:r>
              <a:rPr lang="en-US" sz="800" dirty="0">
                <a:latin typeface="Anime Ace 2.0 BB" panose="02000503000000020004" pitchFamily="2" charset="0"/>
              </a:rPr>
              <a:t>J. </a:t>
            </a:r>
            <a:r>
              <a:rPr lang="en-US" sz="800" dirty="0" err="1">
                <a:latin typeface="Anime Ace 2.0 BB" panose="02000503000000020004" pitchFamily="2" charset="0"/>
              </a:rPr>
              <a:t>Rekimoto</a:t>
            </a:r>
            <a:endParaRPr lang="en-US" sz="800" dirty="0">
              <a:latin typeface="Anime Ace 2.0 BB" panose="02000503000000020004" pitchFamily="2" charset="0"/>
            </a:endParaRPr>
          </a:p>
        </p:txBody>
      </p:sp>
      <p:sp>
        <p:nvSpPr>
          <p:cNvPr id="11" name="Rectangle 10"/>
          <p:cNvSpPr/>
          <p:nvPr/>
        </p:nvSpPr>
        <p:spPr>
          <a:xfrm>
            <a:off x="5372101" y="3975130"/>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531650" y="4114800"/>
            <a:ext cx="281225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Optical-haptic substitution</a:t>
            </a:r>
            <a:endParaRPr lang="en-US" sz="1100" dirty="0">
              <a:latin typeface="Anime Ace 2.0 BB" pitchFamily="50" charset="0"/>
            </a:endParaRPr>
          </a:p>
        </p:txBody>
      </p:sp>
      <p:sp>
        <p:nvSpPr>
          <p:cNvPr id="13" name="TextBox 12"/>
          <p:cNvSpPr txBox="1"/>
          <p:nvPr/>
        </p:nvSpPr>
        <p:spPr>
          <a:xfrm>
            <a:off x="228600" y="228600"/>
            <a:ext cx="1669894"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No need for positioning, the system detects structured light.</a:t>
            </a:r>
            <a:endParaRPr lang="en-US" sz="1100" dirty="0">
              <a:latin typeface="Anime Ace 2.0 BB" pitchFamily="50" charset="0"/>
            </a:endParaRPr>
          </a:p>
        </p:txBody>
      </p:sp>
      <p:sp>
        <p:nvSpPr>
          <p:cNvPr id="14" name="TextBox 13"/>
          <p:cNvSpPr txBox="1"/>
          <p:nvPr/>
        </p:nvSpPr>
        <p:spPr>
          <a:xfrm>
            <a:off x="228599" y="4070521"/>
            <a:ext cx="2468137"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Full implementation of the system</a:t>
            </a:r>
            <a:endParaRPr lang="en-US" sz="1100" dirty="0">
              <a:latin typeface="Anime Ace 2.0 BB" pitchFamily="50" charset="0"/>
            </a:endParaRPr>
          </a:p>
        </p:txBody>
      </p:sp>
    </p:spTree>
    <p:extLst>
      <p:ext uri="{BB962C8B-B14F-4D97-AF65-F5344CB8AC3E}">
        <p14:creationId xmlns:p14="http://schemas.microsoft.com/office/powerpoint/2010/main" val="2372765293"/>
      </p:ext>
    </p:extLst>
  </p:cSld>
  <p:clrMapOvr>
    <a:masterClrMapping/>
  </p:clrMapOvr>
  <mc:AlternateContent xmlns:mc="http://schemas.openxmlformats.org/markup-compatibility/2006" xmlns:p14="http://schemas.microsoft.com/office/powerpoint/2010/main">
    <mc:Choice Requires="p14">
      <p:transition spd="slow" p14:dur="2000" advTm="44121"/>
    </mc:Choice>
    <mc:Fallback xmlns="">
      <p:transition spd="slow" advTm="44121"/>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1015663"/>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Mobile device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3820"/>
    </mc:Choice>
    <mc:Fallback xmlns="">
      <p:transition spd="slow" advTm="382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943600" y="204604"/>
            <a:ext cx="29718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86100" y="195079"/>
            <a:ext cx="27432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170" t="9975" r="6783" b="48949"/>
          <a:stretch/>
        </p:blipFill>
        <p:spPr bwMode="auto">
          <a:xfrm>
            <a:off x="3086100"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1381" t="25298" r="10604" b="18797"/>
          <a:stretch/>
        </p:blipFill>
        <p:spPr bwMode="auto">
          <a:xfrm>
            <a:off x="3200400" y="348999"/>
            <a:ext cx="1588046" cy="2240280"/>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071" t="10202" r="45164" b="23278"/>
          <a:stretch/>
        </p:blipFill>
        <p:spPr bwMode="auto">
          <a:xfrm>
            <a:off x="7417346" y="354106"/>
            <a:ext cx="1371600" cy="2242265"/>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Rectangle 10"/>
          <p:cNvSpPr/>
          <p:nvPr/>
        </p:nvSpPr>
        <p:spPr>
          <a:xfrm>
            <a:off x="180092" y="195079"/>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9641" y="368270"/>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AffectPhone</a:t>
            </a:r>
            <a:endParaRPr lang="en-US" sz="1100" dirty="0">
              <a:latin typeface="Anime Ace 2.0 BB" pitchFamily="50" charset="0"/>
            </a:endParaRPr>
          </a:p>
        </p:txBody>
      </p:sp>
      <p:sp>
        <p:nvSpPr>
          <p:cNvPr id="13" name="TextBox 12"/>
          <p:cNvSpPr txBox="1"/>
          <p:nvPr/>
        </p:nvSpPr>
        <p:spPr>
          <a:xfrm>
            <a:off x="339641" y="800100"/>
            <a:ext cx="2289260" cy="1277273"/>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a:t>
            </a:r>
            <a:r>
              <a:rPr lang="en-US" sz="1100" dirty="0">
                <a:latin typeface="Anime Ace 2.0 BB" pitchFamily="50" charset="0"/>
              </a:rPr>
              <a:t>a user’s emotional state using </a:t>
            </a:r>
            <a:r>
              <a:rPr lang="en-US" sz="1100" dirty="0" smtClean="0">
                <a:latin typeface="Anime Ace 2.0 BB" pitchFamily="50" charset="0"/>
              </a:rPr>
              <a:t>GSR</a:t>
            </a:r>
            <a:r>
              <a:rPr lang="en-US" sz="1100" dirty="0">
                <a:latin typeface="Anime Ace 2.0 BB" pitchFamily="50" charset="0"/>
              </a:rPr>
              <a:t>, and conveys this state via changes in the temperature </a:t>
            </a:r>
            <a:r>
              <a:rPr lang="en-US" sz="1100" dirty="0" smtClean="0">
                <a:latin typeface="Anime Ace 2.0 BB" pitchFamily="50" charset="0"/>
              </a:rPr>
              <a:t>of </a:t>
            </a:r>
            <a:r>
              <a:rPr lang="en-US" sz="1100" dirty="0">
                <a:latin typeface="Anime Ace 2.0 BB" pitchFamily="50" charset="0"/>
              </a:rPr>
              <a:t>the back panel of the other handset</a:t>
            </a:r>
          </a:p>
        </p:txBody>
      </p:sp>
      <p:sp>
        <p:nvSpPr>
          <p:cNvPr id="14" name="TextBox 13"/>
          <p:cNvSpPr txBox="1"/>
          <p:nvPr/>
        </p:nvSpPr>
        <p:spPr>
          <a:xfrm>
            <a:off x="3086100" y="2853035"/>
            <a:ext cx="5829300"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AffectPhone</a:t>
            </a:r>
            <a:r>
              <a:rPr lang="en-US" sz="800" dirty="0">
                <a:latin typeface="Anime Ace 2.0 BB" panose="02000503000000020004" pitchFamily="2" charset="0"/>
              </a:rPr>
              <a:t>: A Handset Device to Present User’s Emotional State with Warmth/Coolness”</a:t>
            </a:r>
            <a:endParaRPr lang="en-US" sz="800" dirty="0" smtClean="0">
              <a:latin typeface="Anime Ace 2.0 BB" panose="02000503000000020004" pitchFamily="2" charset="0"/>
            </a:endParaRPr>
          </a:p>
          <a:p>
            <a:pPr algn="r"/>
            <a:r>
              <a:rPr lang="pl-PL" sz="800" dirty="0">
                <a:latin typeface="Anime Ace 2.0 BB" panose="02000503000000020004" pitchFamily="2" charset="0"/>
              </a:rPr>
              <a:t>K. Iwasaki, T. Miyaki, and J. </a:t>
            </a:r>
            <a:r>
              <a:rPr lang="pl-PL" sz="800" dirty="0" smtClean="0">
                <a:latin typeface="Anime Ace 2.0 BB" panose="02000503000000020004" pitchFamily="2" charset="0"/>
              </a:rPr>
              <a:t>Rekimoto</a:t>
            </a:r>
            <a:endParaRPr lang="en-US" sz="800" dirty="0">
              <a:latin typeface="Anime Ace 2.0 BB" panose="02000503000000020004" pitchFamily="2" charset="0"/>
            </a:endParaRPr>
          </a:p>
        </p:txBody>
      </p:sp>
      <p:sp>
        <p:nvSpPr>
          <p:cNvPr id="7" name="Oval Callout 6"/>
          <p:cNvSpPr/>
          <p:nvPr/>
        </p:nvSpPr>
        <p:spPr>
          <a:xfrm>
            <a:off x="3871008" y="2002539"/>
            <a:ext cx="1834876" cy="693036"/>
          </a:xfrm>
          <a:prstGeom prst="wedgeEllipseCallout">
            <a:avLst>
              <a:gd name="adj1" fmla="val -20138"/>
              <a:gd name="adj2" fmla="val -19194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Gsr</a:t>
            </a:r>
            <a:r>
              <a:rPr lang="en-US" sz="800" dirty="0" smtClean="0">
                <a:solidFill>
                  <a:schemeClr val="tx1"/>
                </a:solidFill>
                <a:latin typeface="Anime Ace 2.0 BB" pitchFamily="50" charset="0"/>
              </a:rPr>
              <a:t> sensor detects user’s emotions</a:t>
            </a:r>
            <a:endParaRPr lang="en-US" sz="800" dirty="0">
              <a:solidFill>
                <a:schemeClr val="tx1"/>
              </a:solidFill>
              <a:latin typeface="Anime Ace 2.0 BB" pitchFamily="50" charset="0"/>
            </a:endParaRPr>
          </a:p>
        </p:txBody>
      </p:sp>
      <p:sp>
        <p:nvSpPr>
          <p:cNvPr id="20" name="Oval Callout 19"/>
          <p:cNvSpPr/>
          <p:nvPr/>
        </p:nvSpPr>
        <p:spPr>
          <a:xfrm>
            <a:off x="6000750" y="283362"/>
            <a:ext cx="1834876" cy="693036"/>
          </a:xfrm>
          <a:prstGeom prst="wedgeEllipseCallout">
            <a:avLst>
              <a:gd name="adj1" fmla="val 51499"/>
              <a:gd name="adj2" fmla="val 8224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Peltier</a:t>
            </a:r>
            <a:r>
              <a:rPr lang="en-US" sz="800" dirty="0" smtClean="0">
                <a:solidFill>
                  <a:schemeClr val="tx1"/>
                </a:solidFill>
                <a:latin typeface="Anime Ace 2.0 BB" pitchFamily="50" charset="0"/>
              </a:rPr>
              <a:t> delivers warmth or </a:t>
            </a:r>
            <a:r>
              <a:rPr lang="en-US" sz="800" dirty="0" err="1" smtClean="0">
                <a:solidFill>
                  <a:schemeClr val="tx1"/>
                </a:solidFill>
                <a:latin typeface="Anime Ace 2.0 BB" pitchFamily="50" charset="0"/>
              </a:rPr>
              <a:t>coolnes</a:t>
            </a:r>
            <a:endParaRPr lang="en-US" sz="800" dirty="0">
              <a:solidFill>
                <a:schemeClr val="tx1"/>
              </a:solidFill>
              <a:latin typeface="Anime Ace 2.0 BB" pitchFamily="50" charset="0"/>
            </a:endParaRPr>
          </a:p>
        </p:txBody>
      </p:sp>
      <p:sp>
        <p:nvSpPr>
          <p:cNvPr id="21" name="Rectangle 20"/>
          <p:cNvSpPr/>
          <p:nvPr/>
        </p:nvSpPr>
        <p:spPr>
          <a:xfrm>
            <a:off x="180092" y="3536246"/>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39641" y="3709437"/>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connexus</a:t>
            </a:r>
            <a:endParaRPr lang="en-US" sz="1100" dirty="0">
              <a:latin typeface="Anime Ace 2.0 BB" pitchFamily="50" charset="0"/>
            </a:endParaRPr>
          </a:p>
        </p:txBody>
      </p:sp>
      <p:sp>
        <p:nvSpPr>
          <p:cNvPr id="23" name="TextBox 22"/>
          <p:cNvSpPr txBox="1"/>
          <p:nvPr/>
        </p:nvSpPr>
        <p:spPr>
          <a:xfrm>
            <a:off x="339641" y="4141267"/>
            <a:ext cx="228926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Aims to detect various conditions at a time and transmit them in different ways</a:t>
            </a:r>
            <a:endParaRPr lang="en-US" sz="1100" dirty="0">
              <a:latin typeface="Anime Ace 2.0 BB" pitchFamily="50" charset="0"/>
            </a:endParaRPr>
          </a:p>
        </p:txBody>
      </p:sp>
      <p:sp>
        <p:nvSpPr>
          <p:cNvPr id="25" name="TextBox 24"/>
          <p:cNvSpPr txBox="1"/>
          <p:nvPr/>
        </p:nvSpPr>
        <p:spPr>
          <a:xfrm>
            <a:off x="3086100" y="6182983"/>
            <a:ext cx="58293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Connexus</a:t>
            </a:r>
            <a:r>
              <a:rPr lang="en-US" sz="800" dirty="0">
                <a:latin typeface="Anime Ace 2.0 BB" panose="02000503000000020004" pitchFamily="2" charset="0"/>
              </a:rPr>
              <a:t>: a communal interface”</a:t>
            </a:r>
            <a:endParaRPr lang="en-US" sz="800" dirty="0" smtClean="0">
              <a:latin typeface="Anime Ace 2.0 BB" panose="02000503000000020004" pitchFamily="2" charset="0"/>
            </a:endParaRPr>
          </a:p>
          <a:p>
            <a:pPr algn="r"/>
            <a:r>
              <a:rPr lang="pl-PL" sz="800" dirty="0">
                <a:latin typeface="Anime Ace 2.0 BB" panose="02000503000000020004" pitchFamily="2" charset="0"/>
              </a:rPr>
              <a:t>E. Paulos</a:t>
            </a:r>
            <a:endParaRPr lang="en-US" sz="800" dirty="0">
              <a:latin typeface="Anime Ace 2.0 BB" panose="02000503000000020004" pitchFamily="2" charset="0"/>
            </a:endParaRPr>
          </a:p>
        </p:txBody>
      </p:sp>
      <p:sp>
        <p:nvSpPr>
          <p:cNvPr id="26" name="TextBox 25"/>
          <p:cNvSpPr txBox="1"/>
          <p:nvPr/>
        </p:nvSpPr>
        <p:spPr>
          <a:xfrm>
            <a:off x="3154062" y="5257800"/>
            <a:ext cx="228926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Pressure, ambient light and heartbeat</a:t>
            </a:r>
            <a:endParaRPr lang="en-US" sz="1100" dirty="0">
              <a:latin typeface="Anime Ace 2.0 BB" pitchFamily="50" charset="0"/>
            </a:endParaRPr>
          </a:p>
        </p:txBody>
      </p:sp>
      <p:pic>
        <p:nvPicPr>
          <p:cNvPr id="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492" t="58446" r="7461" b="478"/>
          <a:stretch/>
        </p:blipFill>
        <p:spPr bwMode="auto">
          <a:xfrm>
            <a:off x="6162931"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8" name="TextBox 27"/>
          <p:cNvSpPr txBox="1"/>
          <p:nvPr/>
        </p:nvSpPr>
        <p:spPr>
          <a:xfrm>
            <a:off x="6499686" y="5391342"/>
            <a:ext cx="228926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Gives heat, light and vibration</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32467"/>
    </mc:Choice>
    <mc:Fallback xmlns="">
      <p:transition spd="slow" advTm="132467"/>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937564"/>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Sensory Substitution</a:t>
            </a:r>
            <a:endParaRPr lang="en-US" sz="2000" dirty="0">
              <a:latin typeface="Anime Ace 2.0 BB" pitchFamily="50" charset="0"/>
            </a:endParaRPr>
          </a:p>
        </p:txBody>
      </p:sp>
    </p:spTree>
    <p:extLst>
      <p:ext uri="{BB962C8B-B14F-4D97-AF65-F5344CB8AC3E}">
        <p14:creationId xmlns:p14="http://schemas.microsoft.com/office/powerpoint/2010/main" val="2795908206"/>
      </p:ext>
    </p:extLst>
  </p:cSld>
  <p:clrMapOvr>
    <a:masterClrMapping/>
  </p:clrMapOvr>
  <mc:AlternateContent xmlns:mc="http://schemas.openxmlformats.org/markup-compatibility/2006" xmlns:p14="http://schemas.microsoft.com/office/powerpoint/2010/main">
    <mc:Choice Requires="p14">
      <p:transition spd="slow" p14:dur="2000" advTm="4464"/>
    </mc:Choice>
    <mc:Fallback xmlns="">
      <p:transition spd="slow" advTm="4464"/>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1498" t="3797" r="43260" b="2895"/>
          <a:stretch/>
        </p:blipFill>
        <p:spPr bwMode="auto">
          <a:xfrm>
            <a:off x="3716484" y="211687"/>
            <a:ext cx="2932770"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98" y="3200400"/>
            <a:ext cx="2577078" cy="33985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45" name="Picture 5" descr="http://static.neatorama.com/images/2008-02/neil-harbisson.jpg"/>
          <p:cNvPicPr>
            <a:picLocks noChangeAspect="1" noChangeArrowheads="1"/>
          </p:cNvPicPr>
          <p:nvPr/>
        </p:nvPicPr>
        <p:blipFill rotWithShape="1">
          <a:blip r:embed="rId5">
            <a:extLst>
              <a:ext uri="{28A0092B-C50C-407E-A947-70E740481C1C}">
                <a14:useLocalDpi xmlns:a14="http://schemas.microsoft.com/office/drawing/2010/main" val="0"/>
              </a:ext>
            </a:extLst>
          </a:blip>
          <a:srcRect l="6969" t="2427" r="11701" b="14373"/>
          <a:stretch/>
        </p:blipFill>
        <p:spPr bwMode="auto">
          <a:xfrm>
            <a:off x="2977376" y="3200400"/>
            <a:ext cx="6045524" cy="29718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206298" y="192171"/>
            <a:ext cx="3415888" cy="243672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p>
        </p:txBody>
      </p:sp>
      <p:sp>
        <p:nvSpPr>
          <p:cNvPr id="10" name="TextBox 9"/>
          <p:cNvSpPr txBox="1"/>
          <p:nvPr/>
        </p:nvSpPr>
        <p:spPr>
          <a:xfrm>
            <a:off x="314286" y="275957"/>
            <a:ext cx="1514514"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Brainport</a:t>
            </a:r>
            <a:r>
              <a:rPr lang="en-US" sz="1100" dirty="0" smtClean="0">
                <a:latin typeface="Anime Ace 2.0 BB" pitchFamily="50" charset="0"/>
              </a:rPr>
              <a:t> and </a:t>
            </a:r>
            <a:r>
              <a:rPr lang="en-US" sz="1100" dirty="0" err="1" smtClean="0">
                <a:latin typeface="Anime Ace 2.0 BB" pitchFamily="50" charset="0"/>
              </a:rPr>
              <a:t>eyeborg</a:t>
            </a:r>
            <a:endParaRPr lang="en-US" sz="1100" dirty="0">
              <a:latin typeface="Anime Ace 2.0 BB" pitchFamily="50" charset="0"/>
            </a:endParaRPr>
          </a:p>
        </p:txBody>
      </p:sp>
      <p:pic>
        <p:nvPicPr>
          <p:cNvPr id="11"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58701" t="7416" r="2871" b="5051"/>
          <a:stretch/>
        </p:blipFill>
        <p:spPr bwMode="auto">
          <a:xfrm>
            <a:off x="6842118" y="211686"/>
            <a:ext cx="2174766"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6298" y="2704724"/>
            <a:ext cx="3415888"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a:latin typeface="Anime Ace 2.0 BB" panose="02000503000000020004" pitchFamily="2" charset="0"/>
              </a:rPr>
              <a:t>Brainport</a:t>
            </a:r>
            <a:r>
              <a:rPr lang="en-US" sz="800" dirty="0">
                <a:latin typeface="Anime Ace 2.0 BB" panose="02000503000000020004" pitchFamily="2" charset="0"/>
              </a:rPr>
              <a:t>: an alternative input to the brain</a:t>
            </a:r>
            <a:r>
              <a:rPr lang="en-US" sz="800" dirty="0" smtClean="0">
                <a:latin typeface="Anime Ace 2.0 BB" panose="02000503000000020004" pitchFamily="2" charset="0"/>
              </a:rPr>
              <a:t>”</a:t>
            </a:r>
          </a:p>
          <a:p>
            <a:pPr algn="r"/>
            <a:r>
              <a:rPr lang="en-US" sz="800" dirty="0">
                <a:latin typeface="Anime Ace 2.0 BB" panose="02000503000000020004" pitchFamily="2" charset="0"/>
              </a:rPr>
              <a:t>Y. </a:t>
            </a:r>
            <a:r>
              <a:rPr lang="en-US" sz="800" dirty="0" err="1">
                <a:latin typeface="Anime Ace 2.0 BB" panose="02000503000000020004" pitchFamily="2" charset="0"/>
              </a:rPr>
              <a:t>Danilov</a:t>
            </a:r>
            <a:r>
              <a:rPr lang="en-US" sz="800" dirty="0">
                <a:latin typeface="Anime Ace 2.0 BB" panose="02000503000000020004" pitchFamily="2" charset="0"/>
              </a:rPr>
              <a:t> and M. Tyler</a:t>
            </a:r>
          </a:p>
        </p:txBody>
      </p:sp>
      <p:sp>
        <p:nvSpPr>
          <p:cNvPr id="13" name="TextBox 12"/>
          <p:cNvSpPr txBox="1"/>
          <p:nvPr/>
        </p:nvSpPr>
        <p:spPr>
          <a:xfrm>
            <a:off x="3853086"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Images captured by the camera…</a:t>
            </a:r>
            <a:endParaRPr lang="en-US" sz="1100" dirty="0">
              <a:latin typeface="Anime Ace 2.0 BB" pitchFamily="50" charset="0"/>
            </a:endParaRPr>
          </a:p>
        </p:txBody>
      </p:sp>
      <p:sp>
        <p:nvSpPr>
          <p:cNvPr id="14" name="TextBox 13"/>
          <p:cNvSpPr txBox="1"/>
          <p:nvPr/>
        </p:nvSpPr>
        <p:spPr>
          <a:xfrm>
            <a:off x="5796186" y="2404642"/>
            <a:ext cx="2950899"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are translated to electrical signals in the tongue</a:t>
            </a:r>
            <a:endParaRPr lang="en-US" sz="1100" dirty="0">
              <a:latin typeface="Anime Ace 2.0 BB" pitchFamily="50" charset="0"/>
            </a:endParaRPr>
          </a:p>
        </p:txBody>
      </p:sp>
      <p:sp>
        <p:nvSpPr>
          <p:cNvPr id="15" name="TextBox 14"/>
          <p:cNvSpPr txBox="1"/>
          <p:nvPr/>
        </p:nvSpPr>
        <p:spPr>
          <a:xfrm>
            <a:off x="2977376" y="6277808"/>
            <a:ext cx="604552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Eyeborg</a:t>
            </a:r>
            <a:r>
              <a:rPr lang="en-US" sz="800" dirty="0" smtClean="0">
                <a:latin typeface="Anime Ace 2.0 BB" panose="02000503000000020004" pitchFamily="2" charset="0"/>
              </a:rPr>
              <a:t>”</a:t>
            </a:r>
          </a:p>
          <a:p>
            <a:pPr algn="r"/>
            <a:r>
              <a:rPr lang="en-US" sz="800" dirty="0">
                <a:latin typeface="Anime Ace 2.0 BB" panose="02000503000000020004" pitchFamily="2" charset="0"/>
              </a:rPr>
              <a:t>Neil </a:t>
            </a:r>
            <a:r>
              <a:rPr lang="en-US" sz="800" dirty="0" err="1">
                <a:latin typeface="Anime Ace 2.0 BB" panose="02000503000000020004" pitchFamily="2" charset="0"/>
              </a:rPr>
              <a:t>Harbisson</a:t>
            </a:r>
            <a:endParaRPr lang="en-US" sz="800" dirty="0">
              <a:latin typeface="Anime Ace 2.0 BB" panose="02000503000000020004" pitchFamily="2" charset="0"/>
            </a:endParaRPr>
          </a:p>
        </p:txBody>
      </p:sp>
      <p:sp>
        <p:nvSpPr>
          <p:cNvPr id="16" name="TextBox 15"/>
          <p:cNvSpPr txBox="1"/>
          <p:nvPr/>
        </p:nvSpPr>
        <p:spPr>
          <a:xfrm>
            <a:off x="342900" y="5143500"/>
            <a:ext cx="22860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Uses a color sensor and camera to translate… </a:t>
            </a:r>
            <a:endParaRPr lang="en-US" sz="1100" dirty="0">
              <a:latin typeface="Anime Ace 2.0 BB" pitchFamily="50" charset="0"/>
            </a:endParaRPr>
          </a:p>
        </p:txBody>
      </p:sp>
      <p:sp>
        <p:nvSpPr>
          <p:cNvPr id="17" name="TextBox 16"/>
          <p:cNvSpPr txBox="1"/>
          <p:nvPr/>
        </p:nvSpPr>
        <p:spPr>
          <a:xfrm>
            <a:off x="3139068" y="5659025"/>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color information to sound</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50554"/>
    </mc:Choice>
    <mc:Fallback xmlns="">
      <p:transition spd="slow" advTm="150554"/>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475900"/>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New senses</a:t>
            </a:r>
            <a:endParaRPr lang="en-US" sz="2000" dirty="0">
              <a:latin typeface="Anime Ace 2.0 BB" pitchFamily="50" charset="0"/>
            </a:endParaRPr>
          </a:p>
        </p:txBody>
      </p:sp>
    </p:spTree>
    <p:extLst>
      <p:ext uri="{BB962C8B-B14F-4D97-AF65-F5344CB8AC3E}">
        <p14:creationId xmlns:p14="http://schemas.microsoft.com/office/powerpoint/2010/main" val="1437639272"/>
      </p:ext>
    </p:extLst>
  </p:cSld>
  <p:clrMapOvr>
    <a:masterClrMapping/>
  </p:clrMapOvr>
  <mc:AlternateContent xmlns:mc="http://schemas.openxmlformats.org/markup-compatibility/2006" xmlns:p14="http://schemas.microsoft.com/office/powerpoint/2010/main">
    <mc:Choice Requires="p14">
      <p:transition spd="slow" p14:dur="2000" advTm="8919"/>
    </mc:Choice>
    <mc:Fallback xmlns="">
      <p:transition spd="slow" advTm="891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http://farm3.staticflickr.com/2316/2111601193_040b1908ac_o.jpg"/>
          <p:cNvPicPr>
            <a:picLocks noChangeAspect="1" noChangeArrowheads="1"/>
          </p:cNvPicPr>
          <p:nvPr/>
        </p:nvPicPr>
        <p:blipFill rotWithShape="1">
          <a:blip r:embed="rId3">
            <a:extLst>
              <a:ext uri="{28A0092B-C50C-407E-A947-70E740481C1C}">
                <a14:useLocalDpi xmlns:a14="http://schemas.microsoft.com/office/drawing/2010/main" val="0"/>
              </a:ext>
            </a:extLst>
          </a:blip>
          <a:srcRect l="24270" t="1371" r="23627" b="21543"/>
          <a:stretch/>
        </p:blipFill>
        <p:spPr bwMode="auto">
          <a:xfrm>
            <a:off x="4529252" y="3476531"/>
            <a:ext cx="2709747" cy="267402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8" name="Picture 4" descr="http://farm3.staticflickr.com/2110/2112387666_e3e54fb778_o.jpg"/>
          <p:cNvPicPr>
            <a:picLocks noChangeAspect="1" noChangeArrowheads="1"/>
          </p:cNvPicPr>
          <p:nvPr/>
        </p:nvPicPr>
        <p:blipFill rotWithShape="1">
          <a:blip r:embed="rId4">
            <a:extLst>
              <a:ext uri="{28A0092B-C50C-407E-A947-70E740481C1C}">
                <a14:useLocalDpi xmlns:a14="http://schemas.microsoft.com/office/drawing/2010/main" val="0"/>
              </a:ext>
            </a:extLst>
          </a:blip>
          <a:srcRect l="23976" t="8443" r="23491"/>
          <a:stretch/>
        </p:blipFill>
        <p:spPr bwMode="auto">
          <a:xfrm>
            <a:off x="152401" y="3476532"/>
            <a:ext cx="2753083"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253" t="3038" r="3182" b="9105"/>
          <a:stretch/>
        </p:blipFill>
        <p:spPr bwMode="auto">
          <a:xfrm>
            <a:off x="152401" y="217170"/>
            <a:ext cx="2914929" cy="2579397"/>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72" name="Picture 8" descr="http://farm3.staticflickr.com/2655/3909562084_08821936f2_b.jpg"/>
          <p:cNvPicPr>
            <a:picLocks noChangeAspect="1" noChangeArrowheads="1"/>
          </p:cNvPicPr>
          <p:nvPr/>
        </p:nvPicPr>
        <p:blipFill rotWithShape="1">
          <a:blip r:embed="rId6">
            <a:extLst>
              <a:ext uri="{28A0092B-C50C-407E-A947-70E740481C1C}">
                <a14:useLocalDpi xmlns:a14="http://schemas.microsoft.com/office/drawing/2010/main" val="0"/>
              </a:ext>
            </a:extLst>
          </a:blip>
          <a:srcRect l="52210" t="14584" r="21767"/>
          <a:stretch/>
        </p:blipFill>
        <p:spPr bwMode="auto">
          <a:xfrm>
            <a:off x="3067330" y="3476532"/>
            <a:ext cx="130007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74" name="Picture 10" descr="http://www.buqutech.com/Portals/2/images-blog/magnet-implants-paperclip-finger.jpg"/>
          <p:cNvPicPr>
            <a:picLocks noChangeAspect="1" noChangeArrowheads="1"/>
          </p:cNvPicPr>
          <p:nvPr/>
        </p:nvPicPr>
        <p:blipFill rotWithShape="1">
          <a:blip r:embed="rId7">
            <a:extLst>
              <a:ext uri="{28A0092B-C50C-407E-A947-70E740481C1C}">
                <a14:useLocalDpi xmlns:a14="http://schemas.microsoft.com/office/drawing/2010/main" val="0"/>
              </a:ext>
            </a:extLst>
          </a:blip>
          <a:srcRect l="824" t="17425" r="35712" b="27804"/>
          <a:stretch/>
        </p:blipFill>
        <p:spPr bwMode="auto">
          <a:xfrm>
            <a:off x="3372824" y="217169"/>
            <a:ext cx="2780707" cy="257939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95800" y="6338378"/>
            <a:ext cx="27432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MOMO: a haptic navigation device</a:t>
            </a:r>
            <a:r>
              <a:rPr lang="en-US" sz="800" dirty="0" smtClean="0">
                <a:latin typeface="Anime Ace 2.0 BB" panose="02000503000000020004" pitchFamily="2" charset="0"/>
              </a:rPr>
              <a:t>”</a:t>
            </a:r>
          </a:p>
          <a:p>
            <a:pPr algn="r"/>
            <a:r>
              <a:rPr lang="en-US" sz="800" dirty="0">
                <a:latin typeface="Anime Ace 2.0 BB" panose="02000503000000020004" pitchFamily="2" charset="0"/>
              </a:rPr>
              <a:t>C. WANG and K. O’FRIEL</a:t>
            </a:r>
          </a:p>
        </p:txBody>
      </p:sp>
      <p:sp>
        <p:nvSpPr>
          <p:cNvPr id="12" name="TextBox 11"/>
          <p:cNvSpPr txBox="1"/>
          <p:nvPr/>
        </p:nvSpPr>
        <p:spPr>
          <a:xfrm>
            <a:off x="126289" y="2848687"/>
            <a:ext cx="2967152"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feelSpace</a:t>
            </a:r>
            <a:r>
              <a:rPr lang="en-US" sz="800" dirty="0" smtClean="0">
                <a:latin typeface="Anime Ace 2.0 BB" panose="02000503000000020004" pitchFamily="2" charset="0"/>
              </a:rPr>
              <a:t> Belt”</a:t>
            </a:r>
          </a:p>
          <a:p>
            <a:pPr algn="r"/>
            <a:r>
              <a:rPr lang="sv-SE" sz="800" dirty="0">
                <a:latin typeface="Anime Ace 2.0 BB" panose="02000503000000020004" pitchFamily="2" charset="0"/>
              </a:rPr>
              <a:t>Nagel, S. K., Carl, C., Kringe, T., Märtin, R., &amp; König, P.</a:t>
            </a:r>
            <a:endParaRPr lang="en-US" sz="800" dirty="0">
              <a:latin typeface="Anime Ace 2.0 BB" panose="02000503000000020004" pitchFamily="2" charset="0"/>
            </a:endParaRPr>
          </a:p>
        </p:txBody>
      </p:sp>
      <p:sp>
        <p:nvSpPr>
          <p:cNvPr id="15" name="TextBox 14"/>
          <p:cNvSpPr txBox="1"/>
          <p:nvPr/>
        </p:nvSpPr>
        <p:spPr>
          <a:xfrm>
            <a:off x="3336729" y="2971798"/>
            <a:ext cx="2799375" cy="338554"/>
          </a:xfrm>
          <a:prstGeom prst="rect">
            <a:avLst/>
          </a:prstGeom>
          <a:solidFill>
            <a:schemeClr val="accent3">
              <a:lumMod val="60000"/>
              <a:lumOff val="40000"/>
            </a:schemeClr>
          </a:solidFill>
          <a:ln w="19050">
            <a:solidFill>
              <a:schemeClr val="tx1"/>
            </a:solidFill>
          </a:ln>
        </p:spPr>
        <p:txBody>
          <a:bodyPr wrap="square" rtlCol="0" anchor="ctr">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Body Hacking: My Magnetic Implant</a:t>
            </a:r>
            <a:r>
              <a:rPr lang="en-US" sz="800" dirty="0" smtClean="0">
                <a:latin typeface="Anime Ace 2.0 BB" panose="02000503000000020004" pitchFamily="2" charset="0"/>
              </a:rPr>
              <a:t>”</a:t>
            </a:r>
          </a:p>
          <a:p>
            <a:pPr algn="r"/>
            <a:r>
              <a:rPr lang="en-US" sz="800" dirty="0">
                <a:latin typeface="Anime Ace 2.0 BB" panose="02000503000000020004" pitchFamily="2" charset="0"/>
              </a:rPr>
              <a:t>D. Berg</a:t>
            </a:r>
          </a:p>
        </p:txBody>
      </p:sp>
      <p:sp>
        <p:nvSpPr>
          <p:cNvPr id="16" name="Rectangle 15"/>
          <p:cNvSpPr/>
          <p:nvPr/>
        </p:nvSpPr>
        <p:spPr>
          <a:xfrm>
            <a:off x="6286500" y="192169"/>
            <a:ext cx="2736400" cy="3118183"/>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59344" y="275956"/>
            <a:ext cx="1998856"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Feelspace</a:t>
            </a:r>
            <a:r>
              <a:rPr lang="en-US" sz="1100" dirty="0" smtClean="0">
                <a:latin typeface="Anime Ace 2.0 BB" pitchFamily="50" charset="0"/>
              </a:rPr>
              <a:t> belt, body hacking and </a:t>
            </a:r>
            <a:r>
              <a:rPr lang="en-US" sz="1100" dirty="0" err="1" smtClean="0">
                <a:latin typeface="Anime Ace 2.0 BB" pitchFamily="50" charset="0"/>
              </a:rPr>
              <a:t>momo</a:t>
            </a:r>
            <a:endParaRPr lang="en-US" sz="1100" dirty="0">
              <a:latin typeface="Anime Ace 2.0 BB" pitchFamily="50" charset="0"/>
            </a:endParaRPr>
          </a:p>
        </p:txBody>
      </p:sp>
    </p:spTree>
    <p:extLst>
      <p:ext uri="{BB962C8B-B14F-4D97-AF65-F5344CB8AC3E}">
        <p14:creationId xmlns:p14="http://schemas.microsoft.com/office/powerpoint/2010/main" val="2136893768"/>
      </p:ext>
    </p:extLst>
  </p:cSld>
  <p:clrMapOvr>
    <a:masterClrMapping/>
  </p:clrMapOvr>
  <mc:AlternateContent xmlns:mc="http://schemas.openxmlformats.org/markup-compatibility/2006" xmlns:p14="http://schemas.microsoft.com/office/powerpoint/2010/main">
    <mc:Choice Requires="p14">
      <p:transition spd="slow" p14:dur="2000" advTm="183107"/>
    </mc:Choice>
    <mc:Fallback xmlns="">
      <p:transition spd="slow" advTm="183107"/>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2514600"/>
            <a:ext cx="8778240"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Situational awareness</a:t>
            </a:r>
            <a:endParaRPr lang="en-US" sz="1600" dirty="0">
              <a:latin typeface="Anime Ace 2.0 BB" pitchFamily="50" charset="0"/>
            </a:endParaRPr>
          </a:p>
        </p:txBody>
      </p:sp>
      <p:sp>
        <p:nvSpPr>
          <p:cNvPr id="9" name="TextBox 8"/>
          <p:cNvSpPr txBox="1"/>
          <p:nvPr/>
        </p:nvSpPr>
        <p:spPr>
          <a:xfrm>
            <a:off x="339640" y="1143000"/>
            <a:ext cx="3203659"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Take information from the environment, integrate it with previous knowledge and form a coherent mental picture</a:t>
            </a:r>
            <a:endParaRPr lang="en-US" sz="1100" dirty="0">
              <a:latin typeface="Anime Ace 2.0 BB" pitchFamily="50" charset="0"/>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2378" t="15624" r="35392" b="50510"/>
          <a:stretch/>
        </p:blipFill>
        <p:spPr bwMode="auto">
          <a:xfrm>
            <a:off x="5715001" y="228599"/>
            <a:ext cx="3246120" cy="206046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836" t="15624" r="43358" b="60990"/>
          <a:stretch/>
        </p:blipFill>
        <p:spPr bwMode="auto">
          <a:xfrm>
            <a:off x="3897630" y="206298"/>
            <a:ext cx="1668780" cy="208277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93153336"/>
      </p:ext>
    </p:extLst>
  </p:cSld>
  <p:clrMapOvr>
    <a:masterClrMapping/>
  </p:clrMapOvr>
  <mc:AlternateContent xmlns:mc="http://schemas.openxmlformats.org/markup-compatibility/2006" xmlns:p14="http://schemas.microsoft.com/office/powerpoint/2010/main">
    <mc:Choice Requires="p14">
      <p:transition spd="slow" p14:dur="2000" advTm="78051"/>
    </mc:Choice>
    <mc:Fallback xmlns="">
      <p:transition spd="slow" advTm="78051"/>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neuroplasticity</a:t>
            </a:r>
            <a:endParaRPr lang="en-US" sz="1600" dirty="0">
              <a:latin typeface="Anime Ace 2.0 BB" pitchFamily="50" charset="0"/>
            </a:endParaRPr>
          </a:p>
        </p:txBody>
      </p:sp>
      <p:sp>
        <p:nvSpPr>
          <p:cNvPr id="9" name="TextBox 8"/>
          <p:cNvSpPr txBox="1"/>
          <p:nvPr/>
        </p:nvSpPr>
        <p:spPr>
          <a:xfrm>
            <a:off x="339640" y="1143000"/>
            <a:ext cx="3203659"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ability of the brain to assimilate new input</a:t>
            </a:r>
            <a:endParaRPr lang="en-US" sz="1100" dirty="0">
              <a:latin typeface="Anime Ace 2.0 BB" pitchFamily="50" charset="0"/>
            </a:endParaRPr>
          </a:p>
        </p:txBody>
      </p:sp>
    </p:spTree>
    <p:extLst>
      <p:ext uri="{BB962C8B-B14F-4D97-AF65-F5344CB8AC3E}">
        <p14:creationId xmlns:p14="http://schemas.microsoft.com/office/powerpoint/2010/main" val="4033328781"/>
      </p:ext>
    </p:extLst>
  </p:cSld>
  <p:clrMapOvr>
    <a:masterClrMapping/>
  </p:clrMapOvr>
  <mc:AlternateContent xmlns:mc="http://schemas.openxmlformats.org/markup-compatibility/2006" xmlns:p14="http://schemas.microsoft.com/office/powerpoint/2010/main">
    <mc:Choice Requires="p14">
      <p:transition spd="slow" p14:dur="2000" advTm="65264"/>
    </mc:Choice>
    <mc:Fallback xmlns="">
      <p:transition spd="slow" advTm="65264"/>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743200" y="2171700"/>
            <a:ext cx="3657600" cy="553998"/>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Digital Synesthesia</a:t>
            </a:r>
            <a:endParaRPr lang="en-US" sz="2000" dirty="0">
              <a:latin typeface="Anime Ace 2.0 BB" pitchFamily="50" charset="0"/>
            </a:endParaRPr>
          </a:p>
        </p:txBody>
      </p:sp>
    </p:spTree>
    <p:extLst>
      <p:ext uri="{BB962C8B-B14F-4D97-AF65-F5344CB8AC3E}">
        <p14:creationId xmlns:p14="http://schemas.microsoft.com/office/powerpoint/2010/main" val="3393828085"/>
      </p:ext>
    </p:extLst>
  </p:cSld>
  <p:clrMapOvr>
    <a:masterClrMapping/>
  </p:clrMapOvr>
  <mc:AlternateContent xmlns:mc="http://schemas.openxmlformats.org/markup-compatibility/2006" xmlns:p14="http://schemas.microsoft.com/office/powerpoint/2010/main">
    <mc:Choice Requires="p14">
      <p:transition spd="slow" p14:dur="2000" advTm="6579"/>
    </mc:Choice>
    <mc:Fallback xmlns="">
      <p:transition spd="slow" advTm="6579"/>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C:\Users\TitoAlfaro\Documents\GitHub\PhDThesis\Presentations\Proposal\ColoredSketches\tickear.jpg"/>
          <p:cNvPicPr>
            <a:picLocks noChangeAspect="1" noChangeArrowheads="1"/>
          </p:cNvPicPr>
          <p:nvPr/>
        </p:nvPicPr>
        <p:blipFill rotWithShape="1">
          <a:blip r:embed="rId3">
            <a:extLst>
              <a:ext uri="{28A0092B-C50C-407E-A947-70E740481C1C}">
                <a14:useLocalDpi xmlns:a14="http://schemas.microsoft.com/office/drawing/2010/main" val="0"/>
              </a:ext>
            </a:extLst>
          </a:blip>
          <a:srcRect l="28423" t="32654" r="28309" b="38154"/>
          <a:stretch/>
        </p:blipFill>
        <p:spPr bwMode="auto">
          <a:xfrm>
            <a:off x="197262" y="3454055"/>
            <a:ext cx="6203537" cy="317534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9219" name="Picture 3" descr="C:\Users\TitoAlfaro\Documents\GitHub\PhDThesis\Presentations\Proposal\ColoredSketches\TickGrass.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444" t="32562" r="38490" b="36515"/>
          <a:stretch/>
        </p:blipFill>
        <p:spPr bwMode="auto">
          <a:xfrm>
            <a:off x="180093" y="206298"/>
            <a:ext cx="4277608" cy="298667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9218" name="Picture 2" descr="C:\Users\TitoAlfaro\Documents\GitHub\PhDThesis\Presentations\Proposal\ColoredSketches\tickDog.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346" t="32618" r="33158" b="32599"/>
          <a:stretch/>
        </p:blipFill>
        <p:spPr bwMode="auto">
          <a:xfrm>
            <a:off x="4686300" y="206298"/>
            <a:ext cx="4277608" cy="298667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Skin’s light sensitivity to find a tall grass</a:t>
            </a:r>
            <a:endParaRPr lang="en-US" sz="1100" dirty="0">
              <a:latin typeface="Anime Ace 2.0 BB" pitchFamily="50" charset="0"/>
            </a:endParaRPr>
          </a:p>
        </p:txBody>
      </p:sp>
      <p:sp>
        <p:nvSpPr>
          <p:cNvPr id="10" name="TextBox 9"/>
          <p:cNvSpPr txBox="1"/>
          <p:nvPr/>
        </p:nvSpPr>
        <p:spPr>
          <a:xfrm>
            <a:off x="4849108"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Sense victim through smell</a:t>
            </a:r>
            <a:endParaRPr lang="en-US" sz="1100" dirty="0">
              <a:latin typeface="Anime Ace 2.0 BB" pitchFamily="50" charset="0"/>
            </a:endParaRPr>
          </a:p>
        </p:txBody>
      </p:sp>
      <p:sp>
        <p:nvSpPr>
          <p:cNvPr id="13" name="TextBox 12"/>
          <p:cNvSpPr txBox="1"/>
          <p:nvPr/>
        </p:nvSpPr>
        <p:spPr>
          <a:xfrm>
            <a:off x="342900" y="3514787"/>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Jump and hopefully land on animal</a:t>
            </a:r>
            <a:endParaRPr lang="en-US" sz="1100" dirty="0">
              <a:latin typeface="Anime Ace 2.0 BB" pitchFamily="50" charset="0"/>
            </a:endParaRPr>
          </a:p>
        </p:txBody>
      </p:sp>
      <p:sp>
        <p:nvSpPr>
          <p:cNvPr id="15" name="TextBox 14"/>
          <p:cNvSpPr txBox="1"/>
          <p:nvPr/>
        </p:nvSpPr>
        <p:spPr>
          <a:xfrm>
            <a:off x="3973010" y="420324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Find bald spot and feast</a:t>
            </a:r>
            <a:endParaRPr lang="en-US" sz="1100" dirty="0">
              <a:latin typeface="Anime Ace 2.0 BB" pitchFamily="50" charset="0"/>
            </a:endParaRPr>
          </a:p>
        </p:txBody>
      </p:sp>
      <p:sp>
        <p:nvSpPr>
          <p:cNvPr id="16" name="Rectangle 15"/>
          <p:cNvSpPr/>
          <p:nvPr/>
        </p:nvSpPr>
        <p:spPr>
          <a:xfrm>
            <a:off x="6515100" y="3441032"/>
            <a:ext cx="2448808" cy="261686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596504" y="3526135"/>
            <a:ext cx="2286000" cy="178510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tick understands only three signs</a:t>
            </a:r>
          </a:p>
          <a:p>
            <a:endParaRPr lang="en-US" sz="1100" dirty="0">
              <a:latin typeface="Anime Ace 2.0 BB" pitchFamily="50" charset="0"/>
            </a:endParaRPr>
          </a:p>
          <a:p>
            <a:r>
              <a:rPr lang="en-US" sz="1100" dirty="0" smtClean="0">
                <a:latin typeface="Anime Ace 2.0 BB" pitchFamily="50" charset="0"/>
              </a:rPr>
              <a:t>Smell</a:t>
            </a:r>
          </a:p>
          <a:p>
            <a:endParaRPr lang="en-US" sz="1100" dirty="0">
              <a:latin typeface="Anime Ace 2.0 BB" pitchFamily="50" charset="0"/>
            </a:endParaRPr>
          </a:p>
          <a:p>
            <a:r>
              <a:rPr lang="en-US" sz="1100" dirty="0" smtClean="0">
                <a:latin typeface="Anime Ace 2.0 BB" pitchFamily="50" charset="0"/>
              </a:rPr>
              <a:t>Temperature</a:t>
            </a:r>
          </a:p>
          <a:p>
            <a:endParaRPr lang="en-US" sz="1100" dirty="0">
              <a:latin typeface="Anime Ace 2.0 BB" pitchFamily="50" charset="0"/>
            </a:endParaRPr>
          </a:p>
          <a:p>
            <a:r>
              <a:rPr lang="en-US" sz="1100" dirty="0" smtClean="0">
                <a:latin typeface="Anime Ace 2.0 BB" pitchFamily="50" charset="0"/>
              </a:rPr>
              <a:t>hairiness</a:t>
            </a:r>
          </a:p>
          <a:p>
            <a:endParaRPr lang="en-US" sz="1100" dirty="0">
              <a:latin typeface="Anime Ace 2.0 BB" pitchFamily="50" charset="0"/>
            </a:endParaRPr>
          </a:p>
          <a:p>
            <a:endParaRPr lang="en-US" sz="1100" dirty="0">
              <a:latin typeface="Anime Ace 2.0 BB" pitchFamily="50" charset="0"/>
            </a:endParaRPr>
          </a:p>
        </p:txBody>
      </p:sp>
      <p:sp>
        <p:nvSpPr>
          <p:cNvPr id="18" name="TextBox 17"/>
          <p:cNvSpPr txBox="1"/>
          <p:nvPr/>
        </p:nvSpPr>
        <p:spPr>
          <a:xfrm>
            <a:off x="6515100" y="6172200"/>
            <a:ext cx="244880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 foray into the Worlds of Animals and humans” </a:t>
            </a:r>
          </a:p>
          <a:p>
            <a:pPr algn="r"/>
            <a:r>
              <a:rPr lang="en-US" sz="800" dirty="0" err="1">
                <a:latin typeface="Anime Ace 2.0 BB" pitchFamily="50" charset="0"/>
              </a:rPr>
              <a:t>Jakob</a:t>
            </a:r>
            <a:r>
              <a:rPr lang="en-US" sz="800" dirty="0">
                <a:latin typeface="Anime Ace 2.0 BB" pitchFamily="50" charset="0"/>
              </a:rPr>
              <a:t> von </a:t>
            </a:r>
            <a:r>
              <a:rPr lang="en-US" sz="800" dirty="0" err="1">
                <a:latin typeface="Anime Ace 2.0 BB" pitchFamily="50" charset="0"/>
              </a:rPr>
              <a:t>Uexküll</a:t>
            </a:r>
            <a:endParaRPr lang="en-US" sz="800" dirty="0">
              <a:latin typeface="Anime Ace 2.0 BB" pitchFamily="50" charset="0"/>
            </a:endParaRPr>
          </a:p>
        </p:txBody>
      </p:sp>
    </p:spTree>
    <p:extLst>
      <p:ext uri="{BB962C8B-B14F-4D97-AF65-F5344CB8AC3E}">
        <p14:creationId xmlns:p14="http://schemas.microsoft.com/office/powerpoint/2010/main" val="256961322"/>
      </p:ext>
    </p:extLst>
  </p:cSld>
  <p:clrMapOvr>
    <a:masterClrMapping/>
  </p:clrMapOvr>
  <mc:AlternateContent xmlns:mc="http://schemas.openxmlformats.org/markup-compatibility/2006" xmlns:p14="http://schemas.microsoft.com/office/powerpoint/2010/main">
    <mc:Choice Requires="p14">
      <p:transition spd="slow" p14:dur="2000" advTm="149274"/>
    </mc:Choice>
    <mc:Fallback xmlns="">
      <p:transition spd="slow" advTm="149274"/>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Users\TitoAlfaro\Documents\GitHub\PhDThesis\Presentations\Proposal\ColoredSketches\UVflower.jpg"/>
          <p:cNvPicPr>
            <a:picLocks noChangeAspect="1" noChangeArrowheads="1"/>
          </p:cNvPicPr>
          <p:nvPr/>
        </p:nvPicPr>
        <p:blipFill rotWithShape="1">
          <a:blip r:embed="rId3">
            <a:extLst>
              <a:ext uri="{28A0092B-C50C-407E-A947-70E740481C1C}">
                <a14:useLocalDpi xmlns:a14="http://schemas.microsoft.com/office/drawing/2010/main" val="0"/>
              </a:ext>
            </a:extLst>
          </a:blip>
          <a:srcRect l="7305" t="2504" r="19388" b="34806"/>
          <a:stretch/>
        </p:blipFill>
        <p:spPr bwMode="auto">
          <a:xfrm>
            <a:off x="180092" y="206298"/>
            <a:ext cx="3020308" cy="516580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1266" name="Picture 2" descr="C:\Users\TitoAlfaro\Documents\GitHub\PhDThesis\Presentations\Proposal\ColoredSketches\hammerhea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317" t="50000" r="38956" b="18260"/>
          <a:stretch/>
        </p:blipFill>
        <p:spPr bwMode="auto">
          <a:xfrm>
            <a:off x="5703973" y="1600200"/>
            <a:ext cx="3093603" cy="333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81560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Users\TitoAlfaro\Documents\GitHub\PhDThesis\Presentations\Proposal\ColoredSketches\UVflower.jpg"/>
          <p:cNvPicPr>
            <a:picLocks noChangeAspect="1" noChangeArrowheads="1"/>
          </p:cNvPicPr>
          <p:nvPr/>
        </p:nvPicPr>
        <p:blipFill rotWithShape="1">
          <a:blip r:embed="rId3">
            <a:extLst>
              <a:ext uri="{28A0092B-C50C-407E-A947-70E740481C1C}">
                <a14:useLocalDpi xmlns:a14="http://schemas.microsoft.com/office/drawing/2010/main" val="0"/>
              </a:ext>
            </a:extLst>
          </a:blip>
          <a:srcRect l="7305" t="2504" r="19388" b="34806"/>
          <a:stretch/>
        </p:blipFill>
        <p:spPr bwMode="auto">
          <a:xfrm>
            <a:off x="180092" y="206298"/>
            <a:ext cx="3020308" cy="516580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1266" name="Picture 2" descr="C:\Users\TitoAlfaro\Documents\GitHub\PhDThesis\Presentations\Proposal\ColoredSketches\hammerhea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317" t="50000" r="38956" b="18260"/>
          <a:stretch/>
        </p:blipFill>
        <p:spPr bwMode="auto">
          <a:xfrm>
            <a:off x="5703973" y="1600200"/>
            <a:ext cx="3093603" cy="33385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TitoAlfaro\Documents\GitHub\PhDThesis\Presentations\Proposal\ColoredSketches\KidFace.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53075" b="72060" l="41582" r="53404">
                        <a14:foregroundMark x1="46090" y1="64597" x2="46090" y2="64597"/>
                        <a14:foregroundMark x1="48712" y1="64239" x2="48712" y2="64239"/>
                        <a14:foregroundMark x1="51196" y1="53134" x2="51196" y2="53134"/>
                        <a14:foregroundMark x1="53404" y1="56239" x2="53404" y2="56239"/>
                      </a14:backgroundRemoval>
                    </a14:imgEffect>
                  </a14:imgLayer>
                </a14:imgProps>
              </a:ext>
              <a:ext uri="{28A0092B-C50C-407E-A947-70E740481C1C}">
                <a14:useLocalDpi xmlns:a14="http://schemas.microsoft.com/office/drawing/2010/main" val="0"/>
              </a:ext>
            </a:extLst>
          </a:blip>
          <a:srcRect l="40280" t="52405" r="45298" b="26911"/>
          <a:stretch/>
        </p:blipFill>
        <p:spPr bwMode="auto">
          <a:xfrm>
            <a:off x="2337792" y="2057400"/>
            <a:ext cx="4164170" cy="4615082"/>
          </a:xfrm>
          <a:prstGeom prst="rect">
            <a:avLst/>
          </a:pr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61091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8735308" cy="6423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File:B747-cockp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79" y="342900"/>
            <a:ext cx="8177421" cy="613306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9640" y="45720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Cognitive load</a:t>
            </a:r>
            <a:endParaRPr lang="en-US" sz="1600" dirty="0">
              <a:latin typeface="Anime Ace 2.0 BB" pitchFamily="50" charset="0"/>
            </a:endParaRPr>
          </a:p>
        </p:txBody>
      </p:sp>
      <p:sp>
        <p:nvSpPr>
          <p:cNvPr id="9" name="TextBox 8"/>
          <p:cNvSpPr txBox="1"/>
          <p:nvPr/>
        </p:nvSpPr>
        <p:spPr>
          <a:xfrm>
            <a:off x="339640" y="1143000"/>
            <a:ext cx="3203659"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When by-passing the visual sense, it is easier for the brain to interpret information without shifting attention from current task </a:t>
            </a:r>
            <a:endParaRPr lang="en-US" sz="1100" dirty="0">
              <a:latin typeface="Anime Ace 2.0 BB" pitchFamily="50" charset="0"/>
            </a:endParaRPr>
          </a:p>
        </p:txBody>
      </p:sp>
    </p:spTree>
    <p:extLst>
      <p:ext uri="{BB962C8B-B14F-4D97-AF65-F5344CB8AC3E}">
        <p14:creationId xmlns:p14="http://schemas.microsoft.com/office/powerpoint/2010/main" val="1287099650"/>
      </p:ext>
    </p:extLst>
  </p:cSld>
  <p:clrMapOvr>
    <a:masterClrMapping/>
  </p:clrMapOvr>
  <mc:AlternateContent xmlns:mc="http://schemas.openxmlformats.org/markup-compatibility/2006" xmlns:p14="http://schemas.microsoft.com/office/powerpoint/2010/main">
    <mc:Choice Requires="p14">
      <p:transition spd="slow" p14:dur="2000" advTm="18960"/>
    </mc:Choice>
    <mc:Fallback xmlns="">
      <p:transition spd="slow" advTm="1896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TitoAlfaro\Documents\GitHub\PhDThesis\Presentations\Proposal\ColoredSketches\bencher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095" t="18885" r="17441" b="45632"/>
          <a:stretch/>
        </p:blipFill>
        <p:spPr bwMode="auto">
          <a:xfrm>
            <a:off x="1485899" y="3543300"/>
            <a:ext cx="647335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7"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60790" t="21392" r="21946" b="52544"/>
          <a:stretch/>
        </p:blipFill>
        <p:spPr bwMode="auto">
          <a:xfrm>
            <a:off x="62864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3314"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32001" t="22827" r="50000" b="50000"/>
          <a:stretch/>
        </p:blipFill>
        <p:spPr bwMode="auto">
          <a:xfrm>
            <a:off x="1142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6892" y="3771900"/>
            <a:ext cx="21780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all feel the same conditions in a different way</a:t>
            </a:r>
            <a:endParaRPr lang="en-US" sz="1100" dirty="0">
              <a:latin typeface="Anime Ace 2.0 BB" pitchFamily="50" charset="0"/>
            </a:endParaRPr>
          </a:p>
        </p:txBody>
      </p:sp>
      <p:pic>
        <p:nvPicPr>
          <p:cNvPr id="16"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45961" t="16504" r="36775" b="57432"/>
          <a:stretch/>
        </p:blipFill>
        <p:spPr bwMode="auto">
          <a:xfrm>
            <a:off x="32003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62042"/>
    </mc:Choice>
    <mc:Fallback xmlns="">
      <p:transition spd="slow" advTm="62042"/>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714500"/>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a:t>
            </a:r>
          </a:p>
          <a:p>
            <a:r>
              <a:rPr lang="es-US" sz="1100" dirty="0">
                <a:latin typeface="Anime Ace 2.0 BB" pitchFamily="50" charset="0"/>
              </a:rPr>
              <a:t>Compare natural and artificial </a:t>
            </a:r>
            <a:r>
              <a:rPr lang="en-US" sz="1100" dirty="0">
                <a:latin typeface="Anime Ace 2.0 BB" pitchFamily="50" charset="0"/>
              </a:rPr>
              <a:t>senses</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a:t>
            </a:r>
            <a:endParaRPr lang="en-US" sz="2000" dirty="0">
              <a:latin typeface="Anime Ace 2.0 BB" pitchFamily="50" charset="0"/>
            </a:endParaRPr>
          </a:p>
        </p:txBody>
      </p:sp>
      <p:sp>
        <p:nvSpPr>
          <p:cNvPr id="13" name="TextBox 12"/>
          <p:cNvSpPr txBox="1"/>
          <p:nvPr/>
        </p:nvSpPr>
        <p:spPr>
          <a:xfrm>
            <a:off x="342900" y="2785838"/>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ii:</a:t>
            </a:r>
          </a:p>
          <a:p>
            <a:r>
              <a:rPr lang="es-US" sz="1100" dirty="0">
                <a:latin typeface="Anime Ace 2.0 BB" pitchFamily="50" charset="0"/>
              </a:rPr>
              <a:t>New </a:t>
            </a:r>
            <a:r>
              <a:rPr lang="en-US" sz="1100" dirty="0">
                <a:latin typeface="Anime Ace 2.0 BB" pitchFamily="50" charset="0"/>
              </a:rPr>
              <a:t>senses</a:t>
            </a:r>
            <a:r>
              <a:rPr lang="es-US" sz="1100" dirty="0">
                <a:latin typeface="Anime Ace 2.0 BB" pitchFamily="50" charset="0"/>
              </a:rPr>
              <a:t> in a </a:t>
            </a:r>
            <a:r>
              <a:rPr lang="en-US" sz="1100" dirty="0">
                <a:latin typeface="Anime Ace 2.0 BB" pitchFamily="50" charset="0"/>
              </a:rPr>
              <a:t>known</a:t>
            </a:r>
            <a:r>
              <a:rPr lang="es-US" sz="1100" dirty="0">
                <a:latin typeface="Anime Ace 2.0 BB" pitchFamily="50" charset="0"/>
              </a:rPr>
              <a:t> </a:t>
            </a:r>
            <a:r>
              <a:rPr lang="en-US" sz="1100" dirty="0">
                <a:latin typeface="Anime Ace 2.0 BB" pitchFamily="50" charset="0"/>
              </a:rPr>
              <a:t>context</a:t>
            </a:r>
          </a:p>
        </p:txBody>
      </p:sp>
      <p:sp>
        <p:nvSpPr>
          <p:cNvPr id="14" name="TextBox 13"/>
          <p:cNvSpPr txBox="1"/>
          <p:nvPr/>
        </p:nvSpPr>
        <p:spPr>
          <a:xfrm>
            <a:off x="342900" y="3857176"/>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iii:</a:t>
            </a:r>
          </a:p>
          <a:p>
            <a:r>
              <a:rPr lang="en-US" sz="1100" dirty="0">
                <a:latin typeface="Anime Ace 2.0 BB" pitchFamily="50" charset="0"/>
              </a:rPr>
              <a:t>New senses with unknown context</a:t>
            </a:r>
          </a:p>
        </p:txBody>
      </p:sp>
      <p:sp>
        <p:nvSpPr>
          <p:cNvPr id="16" name="TextBox 15"/>
          <p:cNvSpPr txBox="1"/>
          <p:nvPr/>
        </p:nvSpPr>
        <p:spPr>
          <a:xfrm>
            <a:off x="342900" y="4928513"/>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iv:</a:t>
            </a:r>
          </a:p>
          <a:p>
            <a:r>
              <a:rPr lang="en-US" sz="1100" dirty="0">
                <a:latin typeface="Anime Ace 2.0 BB" pitchFamily="50" charset="0"/>
              </a:rPr>
              <a:t>Generalizing projections of synesthetic design</a:t>
            </a:r>
          </a:p>
        </p:txBody>
      </p:sp>
    </p:spTree>
    <p:extLst>
      <p:ext uri="{BB962C8B-B14F-4D97-AF65-F5344CB8AC3E}">
        <p14:creationId xmlns:p14="http://schemas.microsoft.com/office/powerpoint/2010/main" val="3263815008"/>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TitoAlfaro\Documents\GitHub\PhDThesis\Presentations\Proposal\ColoredSketches\Sigh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descr="C:\Users\TitoAlfaro\Documents\GitHub\PhDThesis\Presentations\Proposal\ColoredSketches\TrayHan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071" t="33020" r="30747" b="25804"/>
          <a:stretch/>
        </p:blipFill>
        <p:spPr bwMode="auto">
          <a:xfrm>
            <a:off x="114300" y="3543300"/>
            <a:ext cx="4343400"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3" name="Rectangle 12"/>
          <p:cNvSpPr/>
          <p:nvPr/>
        </p:nvSpPr>
        <p:spPr>
          <a:xfrm>
            <a:off x="3086100" y="114300"/>
            <a:ext cx="2971800" cy="32004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282267" y="118533"/>
            <a:ext cx="2743200" cy="32004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4686300" y="3543300"/>
            <a:ext cx="4343400" cy="32004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2287" y="3627085"/>
            <a:ext cx="18351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user will hold a tray and locate various objects on it</a:t>
            </a:r>
            <a:endParaRPr lang="en-US" sz="1100" dirty="0">
              <a:latin typeface="Anime Ace 2.0 BB" pitchFamily="50" charset="0"/>
            </a:endParaRPr>
          </a:p>
        </p:txBody>
      </p:sp>
      <p:pic>
        <p:nvPicPr>
          <p:cNvPr id="12290" name="Picture 2" descr="C:\Users\TitoAlfaro\Documents\GitHub\PhDThesis\Presentations\Proposal\ColoredSketches\glove.jpg"/>
          <p:cNvPicPr>
            <a:picLocks noChangeAspect="1" noChangeArrowheads="1"/>
          </p:cNvPicPr>
          <p:nvPr/>
        </p:nvPicPr>
        <p:blipFill rotWithShape="1">
          <a:blip r:embed="rId4">
            <a:extLst>
              <a:ext uri="{28A0092B-C50C-407E-A947-70E740481C1C}">
                <a14:useLocalDpi xmlns:a14="http://schemas.microsoft.com/office/drawing/2010/main" val="0"/>
              </a:ext>
            </a:extLst>
          </a:blip>
          <a:srcRect l="47232" t="31748" r="37394" b="52541"/>
          <a:stretch/>
        </p:blipFill>
        <p:spPr bwMode="auto">
          <a:xfrm>
            <a:off x="3181224" y="228600"/>
            <a:ext cx="2781552" cy="219647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314700" y="2514600"/>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glove with a pressure sensor…</a:t>
            </a:r>
            <a:endParaRPr lang="en-US" sz="1100" dirty="0">
              <a:latin typeface="Anime Ace 2.0 BB" pitchFamily="50" charset="0"/>
            </a:endParaRPr>
          </a:p>
        </p:txBody>
      </p:sp>
      <p:sp>
        <p:nvSpPr>
          <p:cNvPr id="5" name="TextBox 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a:t>
            </a:r>
            <a:r>
              <a:rPr lang="en-US" sz="2000" dirty="0" err="1" smtClean="0">
                <a:latin typeface="Anime Ace 2.0 BB" pitchFamily="50" charset="0"/>
              </a:rPr>
              <a:t>i</a:t>
            </a:r>
            <a:endParaRPr lang="en-US" sz="2000" dirty="0">
              <a:latin typeface="Anime Ace 2.0 BB" pitchFamily="50" charset="0"/>
            </a:endParaRPr>
          </a:p>
        </p:txBody>
      </p:sp>
      <p:pic>
        <p:nvPicPr>
          <p:cNvPr id="16" name="Picture 2" descr="C:\Users\TitoAlfaro\Documents\GitHub\PhDThesis\Presentations\Proposal\ColoredSketches\glove.jpg"/>
          <p:cNvPicPr>
            <a:picLocks noChangeAspect="1" noChangeArrowheads="1"/>
          </p:cNvPicPr>
          <p:nvPr/>
        </p:nvPicPr>
        <p:blipFill rotWithShape="1">
          <a:blip r:embed="rId4">
            <a:extLst>
              <a:ext uri="{28A0092B-C50C-407E-A947-70E740481C1C}">
                <a14:useLocalDpi xmlns:a14="http://schemas.microsoft.com/office/drawing/2010/main" val="0"/>
              </a:ext>
            </a:extLst>
          </a:blip>
          <a:srcRect l="55005" t="31692" r="38033" b="60833"/>
          <a:stretch/>
        </p:blipFill>
        <p:spPr bwMode="auto">
          <a:xfrm>
            <a:off x="6317797" y="1036247"/>
            <a:ext cx="2597603" cy="2249925"/>
          </a:xfrm>
          <a:prstGeom prst="rect">
            <a:avLst/>
          </a:prstGeom>
          <a:noFill/>
          <a:extLst>
            <a:ext uri="{909E8E84-426E-40DD-AFC4-6F175D3DCCD1}">
              <a14:hiddenFill xmlns:a14="http://schemas.microsoft.com/office/drawing/2010/main">
                <a:solidFill>
                  <a:srgbClr val="FFFFFF"/>
                </a:solidFill>
              </a14:hiddenFill>
            </a:ext>
          </a:extLst>
        </p:spPr>
      </p:pic>
      <p:sp>
        <p:nvSpPr>
          <p:cNvPr id="3" name="Oval Callout 2"/>
          <p:cNvSpPr/>
          <p:nvPr/>
        </p:nvSpPr>
        <p:spPr>
          <a:xfrm flipH="1">
            <a:off x="6743700" y="342900"/>
            <a:ext cx="2171700" cy="1047290"/>
          </a:xfrm>
          <a:prstGeom prst="wedgeEllipseCallout">
            <a:avLst>
              <a:gd name="adj1" fmla="val -32919"/>
              <a:gd name="adj2" fmla="val 9807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nime Ace 2.0 BB" pitchFamily="50" charset="0"/>
              </a:rPr>
              <a:t>… on the tip of the ring </a:t>
            </a:r>
            <a:r>
              <a:rPr lang="en-US" sz="1100" dirty="0" smtClean="0">
                <a:solidFill>
                  <a:schemeClr val="tx1"/>
                </a:solidFill>
                <a:latin typeface="Anime Ace 2.0 BB" pitchFamily="50" charset="0"/>
              </a:rPr>
              <a:t>finger</a:t>
            </a:r>
            <a:endParaRPr lang="en-US" sz="1100" dirty="0">
              <a:solidFill>
                <a:schemeClr val="tx1"/>
              </a:solidFill>
              <a:latin typeface="Anime Ace 2.0 BB" pitchFamily="50" charset="0"/>
            </a:endParaRPr>
          </a:p>
        </p:txBody>
      </p:sp>
      <p:sp>
        <p:nvSpPr>
          <p:cNvPr id="6" name="Rectangle 5"/>
          <p:cNvSpPr/>
          <p:nvPr/>
        </p:nvSpPr>
        <p:spPr>
          <a:xfrm>
            <a:off x="342900" y="5014291"/>
            <a:ext cx="40005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C:\Users\TitoAlfaro\Documents\GitHub\PhDThesis\Presentations\Proposal\ColoredSketches\weight.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2367" t="35062" r="39797" b="43557"/>
          <a:stretch/>
        </p:blipFill>
        <p:spPr bwMode="auto">
          <a:xfrm>
            <a:off x="4800600" y="4986701"/>
            <a:ext cx="788174" cy="166182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Users\TitoAlfaro\Documents\GitHub\PhDThesis\Presentations\Proposal\ColoredSketches\weight.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2367" t="35062" r="39797" b="43557"/>
          <a:stretch/>
        </p:blipFill>
        <p:spPr bwMode="auto">
          <a:xfrm>
            <a:off x="5797484" y="4454419"/>
            <a:ext cx="1040626" cy="219410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Users\TitoAlfaro\Documents\GitHub\PhDThesis\Presentations\Proposal\ColoredSketches\weight.jpg"/>
          <p:cNvPicPr>
            <a:picLocks noChangeAspect="1" noChangeArrowheads="1"/>
          </p:cNvPicPr>
          <p:nvPr/>
        </p:nvPicPr>
        <p:blipFill rotWithShape="1">
          <a:blip r:embed="rId6">
            <a:extLst>
              <a:ext uri="{28A0092B-C50C-407E-A947-70E740481C1C}">
                <a14:useLocalDpi xmlns:a14="http://schemas.microsoft.com/office/drawing/2010/main" val="0"/>
              </a:ext>
            </a:extLst>
          </a:blip>
          <a:srcRect l="52367" t="35062" r="39797" b="43557"/>
          <a:stretch/>
        </p:blipFill>
        <p:spPr bwMode="auto">
          <a:xfrm>
            <a:off x="6858000" y="4371639"/>
            <a:ext cx="1079887" cy="2276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TitoAlfaro\Documents\GitHub\PhDThesis\Presentations\Proposal\ColoredSketches\weight.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2367" t="35062" r="39797" b="43557"/>
          <a:stretch/>
        </p:blipFill>
        <p:spPr bwMode="auto">
          <a:xfrm>
            <a:off x="8115300" y="5430974"/>
            <a:ext cx="577463" cy="121755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794287" y="3627085"/>
            <a:ext cx="21780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task is to organize the objects according to weight</a:t>
            </a:r>
            <a:endParaRPr lang="en-US" sz="1100" dirty="0">
              <a:latin typeface="Anime Ace 2.0 BB" pitchFamily="50" charset="0"/>
            </a:endParaRP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Discreet or continuous?</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Does the user find discreet signals better than a </a:t>
            </a:r>
            <a:r>
              <a:rPr lang="en-US" sz="1100" dirty="0" smtClean="0">
                <a:latin typeface="Anime Ace 2.0 BB" pitchFamily="50" charset="0"/>
              </a:rPr>
              <a:t>continuous </a:t>
            </a:r>
            <a:r>
              <a:rPr lang="en-US" sz="1100" dirty="0" smtClean="0">
                <a:latin typeface="Anime Ace 2.0 BB" pitchFamily="50" charset="0"/>
              </a:rPr>
              <a:t>changing signal?</a:t>
            </a:r>
          </a:p>
          <a:p>
            <a:pPr>
              <a:lnSpc>
                <a:spcPct val="150000"/>
              </a:lnSpc>
            </a:pPr>
            <a:r>
              <a:rPr lang="en-US" sz="1100" dirty="0" smtClean="0">
                <a:latin typeface="Anime Ace 2.0 BB" pitchFamily="50" charset="0"/>
              </a:rPr>
              <a:t>Does this depend on the experience?</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a:t>
            </a:r>
            <a:r>
              <a:rPr lang="en-US" sz="2000" dirty="0" err="1" smtClean="0">
                <a:latin typeface="Anime Ace 2.0 BB" pitchFamily="50" charset="0"/>
              </a:rPr>
              <a:t>i</a:t>
            </a:r>
            <a:endParaRPr lang="en-US" sz="2000" dirty="0">
              <a:latin typeface="Anime Ace 2.0 BB" pitchFamily="50" charset="0"/>
            </a:endParaRPr>
          </a:p>
        </p:txBody>
      </p:sp>
      <p:sp>
        <p:nvSpPr>
          <p:cNvPr id="13" name="TextBox 12"/>
          <p:cNvSpPr txBox="1"/>
          <p:nvPr/>
        </p:nvSpPr>
        <p:spPr>
          <a:xfrm>
            <a:off x="342900" y="2874377"/>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Sense augmentation?</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Is there a benefit of the artificial sense over the natural sense when used together?</a:t>
            </a:r>
            <a:endParaRPr lang="en-US" sz="1100" dirty="0">
              <a:latin typeface="Anime Ace 2.0 BB" pitchFamily="50" charset="0"/>
            </a:endParaRPr>
          </a:p>
        </p:txBody>
      </p:sp>
      <p:sp>
        <p:nvSpPr>
          <p:cNvPr id="14" name="TextBox 13"/>
          <p:cNvSpPr txBox="1"/>
          <p:nvPr/>
        </p:nvSpPr>
        <p:spPr>
          <a:xfrm>
            <a:off x="342900" y="4123238"/>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Sense substitution?</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16" name="TextBox 15"/>
          <p:cNvSpPr txBox="1"/>
          <p:nvPr/>
        </p:nvSpPr>
        <p:spPr>
          <a:xfrm>
            <a:off x="342900" y="53721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accurate is the digital sense in comparison to the natural sense?</a:t>
            </a:r>
            <a:endParaRPr lang="en-US" sz="1100" dirty="0">
              <a:latin typeface="Anime Ace 2.0 BB" pitchFamily="50" charset="0"/>
            </a:endParaRPr>
          </a:p>
        </p:txBody>
      </p:sp>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978" t="11764" r="22540" b="61850"/>
          <a:stretch/>
        </p:blipFill>
        <p:spPr bwMode="auto">
          <a:xfrm>
            <a:off x="4636120" y="4940298"/>
            <a:ext cx="4393580" cy="1689101"/>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7" descr="C:\Users\TitoAlfaro\Documents\GitHub\PhDThesis\Presentations\Proposal\ColoredSketches\IR.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52342" b="70598" l="42149" r="53939"/>
                    </a14:imgEffect>
                  </a14:imgLayer>
                </a14:imgProps>
              </a:ext>
              <a:ext uri="{28A0092B-C50C-407E-A947-70E740481C1C}">
                <a14:useLocalDpi xmlns:a14="http://schemas.microsoft.com/office/drawing/2010/main" val="0"/>
              </a:ext>
            </a:extLst>
          </a:blip>
          <a:srcRect l="41856" t="51552" r="45678" b="27577"/>
          <a:stretch/>
        </p:blipFill>
        <p:spPr bwMode="auto">
          <a:xfrm>
            <a:off x="6125065" y="4686300"/>
            <a:ext cx="1647336" cy="187962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300" y="914400"/>
            <a:ext cx="14859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C:\Users\TitoAlfaro\Documents\GitHub\PhDThesis\images\DigSynPLDB0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935" t="23416" r="3149" b="50788"/>
          <a:stretch/>
        </p:blipFill>
        <p:spPr bwMode="auto">
          <a:xfrm>
            <a:off x="1714500" y="935420"/>
            <a:ext cx="7315199" cy="200927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74459" y="1089030"/>
            <a:ext cx="11430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Head Band</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994" t="8076" r="6005" b="8923"/>
          <a:stretch/>
        </p:blipFill>
        <p:spPr bwMode="auto">
          <a:xfrm>
            <a:off x="114300" y="3205747"/>
            <a:ext cx="4393580" cy="3423653"/>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ii</a:t>
            </a:r>
            <a:endParaRPr lang="en-US" sz="2000" dirty="0">
              <a:latin typeface="Anime Ace 2.0 BB" pitchFamily="50" charset="0"/>
            </a:endParaRPr>
          </a:p>
        </p:txBody>
      </p:sp>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047" t="11764" r="19681" b="61850"/>
          <a:stretch/>
        </p:blipFill>
        <p:spPr bwMode="auto">
          <a:xfrm>
            <a:off x="4636120" y="3205747"/>
            <a:ext cx="4393580" cy="1550258"/>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6" name="TextBox 15"/>
          <p:cNvSpPr txBox="1"/>
          <p:nvPr/>
        </p:nvSpPr>
        <p:spPr>
          <a:xfrm>
            <a:off x="1828800" y="1065952"/>
            <a:ext cx="37719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Outward IR sensors on the forehead</a:t>
            </a:r>
          </a:p>
        </p:txBody>
      </p:sp>
      <p:sp>
        <p:nvSpPr>
          <p:cNvPr id="17" name="TextBox 16"/>
          <p:cNvSpPr txBox="1"/>
          <p:nvPr/>
        </p:nvSpPr>
        <p:spPr>
          <a:xfrm>
            <a:off x="6743700" y="2514600"/>
            <a:ext cx="2171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Inward transducers</a:t>
            </a:r>
          </a:p>
        </p:txBody>
      </p:sp>
      <p:sp>
        <p:nvSpPr>
          <p:cNvPr id="18" name="TextBox 17"/>
          <p:cNvSpPr txBox="1"/>
          <p:nvPr/>
        </p:nvSpPr>
        <p:spPr>
          <a:xfrm>
            <a:off x="228600" y="3298195"/>
            <a:ext cx="2400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Set up a group activity</a:t>
            </a:r>
          </a:p>
        </p:txBody>
      </p:sp>
      <p:sp>
        <p:nvSpPr>
          <p:cNvPr id="19" name="TextBox 18"/>
          <p:cNvSpPr txBox="1"/>
          <p:nvPr/>
        </p:nvSpPr>
        <p:spPr>
          <a:xfrm>
            <a:off x="4686300" y="3298195"/>
            <a:ext cx="18288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 will have an advantage</a:t>
            </a:r>
          </a:p>
        </p:txBody>
      </p:sp>
      <p:sp>
        <p:nvSpPr>
          <p:cNvPr id="20" name="TextBox 19"/>
          <p:cNvSpPr txBox="1"/>
          <p:nvPr/>
        </p:nvSpPr>
        <p:spPr>
          <a:xfrm>
            <a:off x="4704835" y="5029200"/>
            <a:ext cx="18288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Detecting the stress level of the others</a:t>
            </a:r>
          </a:p>
        </p:txBody>
      </p:sp>
    </p:spTree>
    <p:extLst>
      <p:ext uri="{BB962C8B-B14F-4D97-AF65-F5344CB8AC3E}">
        <p14:creationId xmlns:p14="http://schemas.microsoft.com/office/powerpoint/2010/main" val="4229509858"/>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senses?</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does the user perform when having access to a new sense?</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ii</a:t>
            </a:r>
            <a:endParaRPr lang="en-US" sz="2000" dirty="0">
              <a:latin typeface="Anime Ace 2.0 BB" pitchFamily="50" charset="0"/>
            </a:endParaRPr>
          </a:p>
        </p:txBody>
      </p:sp>
      <p:sp>
        <p:nvSpPr>
          <p:cNvPr id="13" name="TextBox 12"/>
          <p:cNvSpPr txBox="1"/>
          <p:nvPr/>
        </p:nvSpPr>
        <p:spPr>
          <a:xfrm>
            <a:off x="342900" y="3098758"/>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accurate is the digital sense in the context?</a:t>
            </a:r>
            <a:endParaRPr lang="en-US" sz="1100" dirty="0">
              <a:latin typeface="Anime Ace 2.0 BB" pitchFamily="50" charset="0"/>
            </a:endParaRPr>
          </a:p>
        </p:txBody>
      </p:sp>
      <p:sp>
        <p:nvSpPr>
          <p:cNvPr id="14" name="TextBox 13"/>
          <p:cNvSpPr txBox="1"/>
          <p:nvPr/>
        </p:nvSpPr>
        <p:spPr>
          <a:xfrm>
            <a:off x="342900" y="4572000"/>
            <a:ext cx="8572500" cy="1361911"/>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Sense substitution?</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p>
          <a:p>
            <a:pPr>
              <a:lnSpc>
                <a:spcPct val="150000"/>
              </a:lnSpc>
            </a:pPr>
            <a:r>
              <a:rPr lang="en-US" sz="1100" dirty="0" smtClean="0">
                <a:latin typeface="Anime Ace 2.0 BB" pitchFamily="50" charset="0"/>
              </a:rPr>
              <a:t>Is there a phantom sense feeling?</a:t>
            </a:r>
          </a:p>
          <a:p>
            <a:pPr>
              <a:lnSpc>
                <a:spcPct val="150000"/>
              </a:lnSpc>
            </a:pPr>
            <a:r>
              <a:rPr lang="en-US" sz="1100" dirty="0" smtClean="0">
                <a:latin typeface="Anime Ace 2.0 BB" pitchFamily="50" charset="0"/>
              </a:rPr>
              <a:t>Is there a difference depending on the user’s familiarity with the task?</a:t>
            </a:r>
            <a:endParaRPr lang="en-US" sz="1100" dirty="0">
              <a:latin typeface="Anime Ace 2.0 BB" pitchFamily="50" charset="0"/>
            </a:endParaRPr>
          </a:p>
        </p:txBody>
      </p:sp>
    </p:spTree>
    <p:extLst>
      <p:ext uri="{BB962C8B-B14F-4D97-AF65-F5344CB8AC3E}">
        <p14:creationId xmlns:p14="http://schemas.microsoft.com/office/powerpoint/2010/main" val="2259784803"/>
      </p:ext>
    </p:extLst>
  </p:cSld>
  <p:clrMapOvr>
    <a:masterClrMapping/>
  </p:clrMapOvr>
  <mc:AlternateContent xmlns:mc="http://schemas.openxmlformats.org/markup-compatibility/2006" xmlns:p14="http://schemas.microsoft.com/office/powerpoint/2010/main">
    <mc:Choice Requires="p14">
      <p:transition spd="slow" p14:dur="2000" advTm="43963"/>
    </mc:Choice>
    <mc:Fallback xmlns="">
      <p:transition spd="slow" advTm="43963"/>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TitoAlfaro\Documents\GitHub\PhDThesis\Presentations\Proposal\ColoredSketches\Neck.jpg"/>
          <p:cNvPicPr>
            <a:picLocks noChangeAspect="1" noChangeArrowheads="1"/>
          </p:cNvPicPr>
          <p:nvPr/>
        </p:nvPicPr>
        <p:blipFill rotWithShape="1">
          <a:blip r:embed="rId2">
            <a:extLst>
              <a:ext uri="{28A0092B-C50C-407E-A947-70E740481C1C}">
                <a14:useLocalDpi xmlns:a14="http://schemas.microsoft.com/office/drawing/2010/main" val="0"/>
              </a:ext>
            </a:extLst>
          </a:blip>
          <a:srcRect l="46749" t="38849" r="34782" b="42160"/>
          <a:stretch/>
        </p:blipFill>
        <p:spPr bwMode="auto">
          <a:xfrm>
            <a:off x="3856776" y="914400"/>
            <a:ext cx="2589291"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2" t="2070" r="3544" b="8635"/>
          <a:stretch/>
        </p:blipFill>
        <p:spPr bwMode="auto">
          <a:xfrm>
            <a:off x="4312506" y="3695101"/>
            <a:ext cx="4578825" cy="27432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7571" t="15408" r="10771" b="5179"/>
          <a:stretch/>
        </p:blipFill>
        <p:spPr bwMode="auto">
          <a:xfrm>
            <a:off x="114300" y="3695101"/>
            <a:ext cx="3960482" cy="27432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114300" y="914400"/>
            <a:ext cx="14859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1714500" y="914400"/>
            <a:ext cx="7315200" cy="2057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Neck</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iii</a:t>
            </a:r>
            <a:endParaRPr lang="en-US" sz="2000" dirty="0">
              <a:latin typeface="Anime Ace 2.0 BB" pitchFamily="50" charset="0"/>
            </a:endParaRPr>
          </a:p>
        </p:txBody>
      </p:sp>
      <p:sp>
        <p:nvSpPr>
          <p:cNvPr id="16" name="TextBox 15"/>
          <p:cNvSpPr txBox="1"/>
          <p:nvPr/>
        </p:nvSpPr>
        <p:spPr>
          <a:xfrm>
            <a:off x="1828800" y="1065952"/>
            <a:ext cx="37719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Peltier</a:t>
            </a:r>
            <a:r>
              <a:rPr lang="en-US" sz="1100" dirty="0" smtClean="0">
                <a:latin typeface="Anime Ace 2.0 BB" pitchFamily="50" charset="0"/>
              </a:rPr>
              <a:t> device responds to location…</a:t>
            </a:r>
          </a:p>
        </p:txBody>
      </p:sp>
      <p:sp>
        <p:nvSpPr>
          <p:cNvPr id="17" name="TextBox 16"/>
          <p:cNvSpPr txBox="1"/>
          <p:nvPr/>
        </p:nvSpPr>
        <p:spPr>
          <a:xfrm>
            <a:off x="5829300" y="2514600"/>
            <a:ext cx="3086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With the glass infrastructure</a:t>
            </a:r>
          </a:p>
        </p:txBody>
      </p:sp>
      <p:sp>
        <p:nvSpPr>
          <p:cNvPr id="19" name="TextBox 18"/>
          <p:cNvSpPr txBox="1"/>
          <p:nvPr/>
        </p:nvSpPr>
        <p:spPr>
          <a:xfrm>
            <a:off x="4457700" y="5715000"/>
            <a:ext cx="18288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 </a:t>
            </a:r>
            <a:r>
              <a:rPr lang="en-US" sz="1100" dirty="0" err="1" smtClean="0">
                <a:latin typeface="Anime Ace 2.0 BB" pitchFamily="50" charset="0"/>
              </a:rPr>
              <a:t>doppellab</a:t>
            </a:r>
            <a:r>
              <a:rPr lang="en-US" sz="1100" dirty="0" smtClean="0">
                <a:latin typeface="Anime Ace 2.0 BB" pitchFamily="50" charset="0"/>
              </a:rPr>
              <a:t> to interact with the user</a:t>
            </a:r>
          </a:p>
        </p:txBody>
      </p:sp>
      <p:sp>
        <p:nvSpPr>
          <p:cNvPr id="24" name="TextBox 23"/>
          <p:cNvSpPr txBox="1"/>
          <p:nvPr/>
        </p:nvSpPr>
        <p:spPr>
          <a:xfrm>
            <a:off x="285750" y="3771900"/>
            <a:ext cx="222885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Interact with the lab</a:t>
            </a:r>
          </a:p>
        </p:txBody>
      </p:sp>
    </p:spTree>
    <p:extLst>
      <p:ext uri="{BB962C8B-B14F-4D97-AF65-F5344CB8AC3E}">
        <p14:creationId xmlns:p14="http://schemas.microsoft.com/office/powerpoint/2010/main" val="2694825299"/>
      </p:ext>
    </p:extLst>
  </p:cSld>
  <p:clrMapOvr>
    <a:masterClrMapping/>
  </p:clrMapOvr>
  <mc:AlternateContent xmlns:mc="http://schemas.openxmlformats.org/markup-compatibility/2006" xmlns:p14="http://schemas.microsoft.com/office/powerpoint/2010/main">
    <mc:Choice Requires="p14">
      <p:transition spd="slow" p14:dur="2000" advTm="103684"/>
    </mc:Choice>
    <mc:Fallback xmlns="">
      <p:transition spd="slow" advTm="103684"/>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Human development?</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When learning a new sense, are children better at it than adults?</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iii</a:t>
            </a:r>
            <a:endParaRPr lang="en-US" sz="2000" dirty="0">
              <a:latin typeface="Anime Ace 2.0 BB" pitchFamily="50" charset="0"/>
            </a:endParaRPr>
          </a:p>
        </p:txBody>
      </p:sp>
      <p:sp>
        <p:nvSpPr>
          <p:cNvPr id="13" name="TextBox 12"/>
          <p:cNvSpPr txBox="1"/>
          <p:nvPr/>
        </p:nvSpPr>
        <p:spPr>
          <a:xfrm>
            <a:off x="342900" y="2509292"/>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fast to users understand the new stimuli?</a:t>
            </a:r>
          </a:p>
          <a:p>
            <a:pPr>
              <a:lnSpc>
                <a:spcPct val="150000"/>
              </a:lnSpc>
            </a:pPr>
            <a:r>
              <a:rPr lang="en-US" sz="1100" dirty="0" smtClean="0">
                <a:latin typeface="Anime Ace 2.0 BB" pitchFamily="50" charset="0"/>
              </a:rPr>
              <a:t>Does it depend on the activity or the feedback?</a:t>
            </a:r>
            <a:endParaRPr lang="en-US" sz="1100" dirty="0">
              <a:latin typeface="Anime Ace 2.0 BB" pitchFamily="50" charset="0"/>
            </a:endParaRPr>
          </a:p>
        </p:txBody>
      </p:sp>
    </p:spTree>
    <p:extLst>
      <p:ext uri="{BB962C8B-B14F-4D97-AF65-F5344CB8AC3E}">
        <p14:creationId xmlns:p14="http://schemas.microsoft.com/office/powerpoint/2010/main" val="4264772503"/>
      </p:ext>
    </p:extLst>
  </p:cSld>
  <p:clrMapOvr>
    <a:masterClrMapping/>
  </p:clrMapOvr>
  <mc:AlternateContent xmlns:mc="http://schemas.openxmlformats.org/markup-compatibility/2006" xmlns:p14="http://schemas.microsoft.com/office/powerpoint/2010/main">
    <mc:Choice Requires="p14">
      <p:transition spd="slow" p14:dur="2000" advTm="41300"/>
    </mc:Choice>
    <mc:Fallback xmlns="">
      <p:transition spd="slow" advTm="413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C:\Users\TitoAlfaro\Documents\GitHub\PhDThesis\Presentations\Proposal\ColoredSketches\tree.jpg"/>
          <p:cNvPicPr>
            <a:picLocks noChangeAspect="1" noChangeArrowheads="1"/>
          </p:cNvPicPr>
          <p:nvPr/>
        </p:nvPicPr>
        <p:blipFill rotWithShape="1">
          <a:blip r:embed="rId2">
            <a:extLst>
              <a:ext uri="{28A0092B-C50C-407E-A947-70E740481C1C}">
                <a14:useLocalDpi xmlns:a14="http://schemas.microsoft.com/office/drawing/2010/main" val="0"/>
              </a:ext>
            </a:extLst>
          </a:blip>
          <a:srcRect l="30077" t="23046" r="25335" b="30422"/>
          <a:stretch/>
        </p:blipFill>
        <p:spPr bwMode="auto">
          <a:xfrm>
            <a:off x="1961910" y="935300"/>
            <a:ext cx="7048982" cy="569409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42" name="Picture 2" descr="C:\Users\TitoAlfaro\Documents\GitHub\PhDThesis\Presentations\Proposal\ColoredSketches\see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497" t="27033" r="39879" b="27134"/>
          <a:stretch/>
        </p:blipFill>
        <p:spPr bwMode="auto">
          <a:xfrm>
            <a:off x="114300" y="3123564"/>
            <a:ext cx="1714500" cy="3505835"/>
          </a:xfrm>
          <a:prstGeom prst="rect">
            <a:avLst/>
          </a:prstGeom>
          <a:solidFill>
            <a:schemeClr val="accent5">
              <a:lumMod val="20000"/>
              <a:lumOff val="80000"/>
              <a:alpha val="0"/>
            </a:schemeClr>
          </a:solidFill>
          <a:ln w="28575">
            <a:solidFill>
              <a:schemeClr val="tx1"/>
            </a:solidFill>
          </a:ln>
        </p:spPr>
      </p:pic>
      <p:sp>
        <p:nvSpPr>
          <p:cNvPr id="10" name="Rectangle 9"/>
          <p:cNvSpPr/>
          <p:nvPr/>
        </p:nvSpPr>
        <p:spPr>
          <a:xfrm>
            <a:off x="114300" y="914400"/>
            <a:ext cx="17145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Design thinking</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iv</a:t>
            </a:r>
            <a:endParaRPr lang="en-US" sz="2000" dirty="0">
              <a:latin typeface="Anime Ace 2.0 BB" pitchFamily="50" charset="0"/>
            </a:endParaRPr>
          </a:p>
        </p:txBody>
      </p:sp>
      <p:sp>
        <p:nvSpPr>
          <p:cNvPr id="14" name="TextBox 13"/>
          <p:cNvSpPr txBox="1"/>
          <p:nvPr/>
        </p:nvSpPr>
        <p:spPr>
          <a:xfrm>
            <a:off x="174458" y="3298195"/>
            <a:ext cx="1082842"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From Sapling…</a:t>
            </a:r>
          </a:p>
        </p:txBody>
      </p:sp>
      <p:sp>
        <p:nvSpPr>
          <p:cNvPr id="18" name="TextBox 17"/>
          <p:cNvSpPr txBox="1"/>
          <p:nvPr/>
        </p:nvSpPr>
        <p:spPr>
          <a:xfrm>
            <a:off x="2057400" y="1042863"/>
            <a:ext cx="11430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to tree</a:t>
            </a:r>
          </a:p>
        </p:txBody>
      </p:sp>
    </p:spTree>
    <p:extLst>
      <p:ext uri="{BB962C8B-B14F-4D97-AF65-F5344CB8AC3E}">
        <p14:creationId xmlns:p14="http://schemas.microsoft.com/office/powerpoint/2010/main" val="2983767471"/>
      </p:ext>
    </p:extLst>
  </p:cSld>
  <p:clrMapOvr>
    <a:masterClrMapping/>
  </p:clrMapOvr>
  <mc:AlternateContent xmlns:mc="http://schemas.openxmlformats.org/markup-compatibility/2006" xmlns:p14="http://schemas.microsoft.com/office/powerpoint/2010/main">
    <mc:Choice Requires="p14">
      <p:transition spd="slow" p14:dur="2000" advTm="28358"/>
    </mc:Choice>
    <mc:Fallback xmlns="">
      <p:transition spd="slow" advTm="28358"/>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Escaping the visual interface?</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iv</a:t>
            </a:r>
            <a:endParaRPr lang="en-US" sz="2000" dirty="0">
              <a:latin typeface="Anime Ace 2.0 BB" pitchFamily="50" charset="0"/>
            </a:endParaRPr>
          </a:p>
        </p:txBody>
      </p:sp>
      <p:sp>
        <p:nvSpPr>
          <p:cNvPr id="9" name="TextBox 8"/>
          <p:cNvSpPr txBox="1"/>
          <p:nvPr/>
        </p:nvSpPr>
        <p:spPr>
          <a:xfrm>
            <a:off x="342900" y="22860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Design thinking?</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a pattern be identified to generalize a digital synesthesia design process?</a:t>
            </a:r>
            <a:endParaRPr lang="en-US" sz="1100" dirty="0">
              <a:latin typeface="Anime Ace 2.0 BB" pitchFamily="50" charset="0"/>
            </a:endParaRP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1361911"/>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ONE (JANUARY - </a:t>
            </a:r>
            <a:r>
              <a:rPr lang="en-US" sz="1100" dirty="0" smtClean="0">
                <a:latin typeface="Anime Ace 2.0 BB" pitchFamily="50" charset="0"/>
              </a:rPr>
              <a:t>march) </a:t>
            </a:r>
            <a:endParaRPr lang="en-US" sz="1100" dirty="0">
              <a:latin typeface="Anime Ace 2.0 BB" pitchFamily="50" charset="0"/>
            </a:endParaRPr>
          </a:p>
          <a:p>
            <a:pPr>
              <a:lnSpc>
                <a:spcPct val="150000"/>
              </a:lnSpc>
            </a:pPr>
            <a:r>
              <a:rPr lang="en-US" sz="1100" dirty="0">
                <a:latin typeface="Anime Ace 2.0 BB" pitchFamily="50" charset="0"/>
              </a:rPr>
              <a:t>This stage is dealing with the final contexts that will be developed to prove my thesis as well as getting the proposal submitted and approved by MASCOM and defended. </a:t>
            </a:r>
            <a:endParaRPr lang="en-US" sz="1100" dirty="0" smtClean="0">
              <a:latin typeface="Anime Ace 2.0 BB" pitchFamily="50" charset="0"/>
            </a:endParaRPr>
          </a:p>
          <a:p>
            <a:pPr>
              <a:lnSpc>
                <a:spcPct val="150000"/>
              </a:lnSpc>
            </a:pPr>
            <a:endParaRPr lang="en-US" sz="1100" dirty="0">
              <a:latin typeface="Anime Ace 2.0 BB" pitchFamily="50" charset="0"/>
            </a:endParaRPr>
          </a:p>
          <a:p>
            <a:pPr>
              <a:lnSpc>
                <a:spcPct val="150000"/>
              </a:lnSpc>
            </a:pPr>
            <a:r>
              <a:rPr lang="en-US" sz="1100" dirty="0">
                <a:latin typeface="Anime Ace 2.0 BB" pitchFamily="50" charset="0"/>
              </a:rPr>
              <a:t>This is the development stage. Fabrication and initial </a:t>
            </a:r>
            <a:r>
              <a:rPr lang="en-US" sz="1100" dirty="0" smtClean="0">
                <a:latin typeface="Anime Ace 2.0 BB" pitchFamily="50" charset="0"/>
              </a:rPr>
              <a:t>testing of the devices</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timeline</a:t>
            </a:r>
            <a:endParaRPr lang="en-US" sz="2000" dirty="0">
              <a:latin typeface="Anime Ace 2.0 BB" pitchFamily="50" charset="0"/>
            </a:endParaRPr>
          </a:p>
        </p:txBody>
      </p:sp>
      <p:sp>
        <p:nvSpPr>
          <p:cNvPr id="9" name="TextBox 8"/>
          <p:cNvSpPr txBox="1"/>
          <p:nvPr/>
        </p:nvSpPr>
        <p:spPr>
          <a:xfrm>
            <a:off x="342900" y="2791274"/>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TWO </a:t>
            </a:r>
            <a:r>
              <a:rPr lang="en-US" sz="1100" dirty="0" smtClean="0">
                <a:latin typeface="Anime Ace 2.0 BB" pitchFamily="50" charset="0"/>
              </a:rPr>
              <a:t>(march - </a:t>
            </a:r>
            <a:r>
              <a:rPr lang="en-US" sz="1100" dirty="0">
                <a:latin typeface="Anime Ace 2.0 BB" pitchFamily="50" charset="0"/>
              </a:rPr>
              <a:t>APRIL) </a:t>
            </a:r>
          </a:p>
          <a:p>
            <a:pPr>
              <a:lnSpc>
                <a:spcPct val="150000"/>
              </a:lnSpc>
            </a:pPr>
            <a:r>
              <a:rPr lang="en-US" sz="1100" dirty="0" smtClean="0">
                <a:latin typeface="Anime Ace 2.0 BB" pitchFamily="50" charset="0"/>
              </a:rPr>
              <a:t>Final testing </a:t>
            </a:r>
            <a:r>
              <a:rPr lang="en-US" sz="1100" dirty="0">
                <a:latin typeface="Anime Ace 2.0 BB" pitchFamily="50" charset="0"/>
              </a:rPr>
              <a:t>will be made of each of the systems for the contexts chosen. Extra attention will be put on the mobility of the system and its future deployment outside the lab. User testing on the first stage will begin. </a:t>
            </a:r>
          </a:p>
        </p:txBody>
      </p:sp>
      <p:sp>
        <p:nvSpPr>
          <p:cNvPr id="7" name="TextBox 6"/>
          <p:cNvSpPr txBox="1"/>
          <p:nvPr/>
        </p:nvSpPr>
        <p:spPr>
          <a:xfrm>
            <a:off x="342900" y="4071333"/>
            <a:ext cx="8572500" cy="55720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THREE (MAY - JUNE) </a:t>
            </a:r>
          </a:p>
          <a:p>
            <a:pPr>
              <a:lnSpc>
                <a:spcPct val="150000"/>
              </a:lnSpc>
            </a:pPr>
            <a:r>
              <a:rPr lang="en-US" sz="1100" dirty="0">
                <a:latin typeface="Anime Ace 2.0 BB" pitchFamily="50" charset="0"/>
              </a:rPr>
              <a:t>User Testing will be done for the second and third stages. </a:t>
            </a:r>
          </a:p>
        </p:txBody>
      </p:sp>
      <p:sp>
        <p:nvSpPr>
          <p:cNvPr id="8" name="TextBox 7"/>
          <p:cNvSpPr txBox="1"/>
          <p:nvPr/>
        </p:nvSpPr>
        <p:spPr>
          <a:xfrm>
            <a:off x="342900" y="4800600"/>
            <a:ext cx="8572500" cy="55720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FOUR (JULY - AUGUST) </a:t>
            </a:r>
          </a:p>
          <a:p>
            <a:pPr>
              <a:lnSpc>
                <a:spcPct val="150000"/>
              </a:lnSpc>
            </a:pPr>
            <a:r>
              <a:rPr lang="en-US" sz="1100" dirty="0">
                <a:latin typeface="Anime Ace 2.0 BB" pitchFamily="50" charset="0"/>
              </a:rPr>
              <a:t>Thesis writing and defense. </a:t>
            </a:r>
          </a:p>
        </p:txBody>
      </p:sp>
    </p:spTree>
    <p:extLst>
      <p:ext uri="{BB962C8B-B14F-4D97-AF65-F5344CB8AC3E}">
        <p14:creationId xmlns:p14="http://schemas.microsoft.com/office/powerpoint/2010/main" val="1558258334"/>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Escaping the visual interface?</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conclusions</a:t>
            </a:r>
            <a:endParaRPr lang="en-US" sz="2000" dirty="0">
              <a:latin typeface="Anime Ace 2.0 BB" pitchFamily="50" charset="0"/>
            </a:endParaRPr>
          </a:p>
        </p:txBody>
      </p:sp>
      <p:sp>
        <p:nvSpPr>
          <p:cNvPr id="9" name="TextBox 8"/>
          <p:cNvSpPr txBox="1"/>
          <p:nvPr/>
        </p:nvSpPr>
        <p:spPr>
          <a:xfrm>
            <a:off x="342900" y="22860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Design thinking?</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a pattern be identified to generalize a digital synesthesia design process?</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TitoAlfaro\Documents\GitHub\PhDThesis\Presentations\Proposal\ColoredSketches\sound.jpg"/>
          <p:cNvPicPr>
            <a:picLocks noChangeAspect="1" noChangeArrowheads="1"/>
          </p:cNvPicPr>
          <p:nvPr/>
        </p:nvPicPr>
        <p:blipFill rotWithShape="1">
          <a:blip r:embed="rId3">
            <a:extLst>
              <a:ext uri="{28A0092B-C50C-407E-A947-70E740481C1C}">
                <a14:useLocalDpi xmlns:a14="http://schemas.microsoft.com/office/drawing/2010/main" val="0"/>
              </a:ext>
            </a:extLst>
          </a:blip>
          <a:srcRect l="37316" t="33002" r="33568" b="41029"/>
          <a:stretch/>
        </p:blipFill>
        <p:spPr bwMode="auto">
          <a:xfrm>
            <a:off x="145830" y="3771901"/>
            <a:ext cx="4311869" cy="294991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C:\Users\TitoAlfaro\Documents\GitHub\PhDThesis\Presentations\Proposal\ColoredSketches\Sigh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13" name="TextBox 12"/>
          <p:cNvSpPr txBox="1"/>
          <p:nvPr/>
        </p:nvSpPr>
        <p:spPr>
          <a:xfrm>
            <a:off x="228600" y="3886200"/>
            <a:ext cx="1257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hearing…</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5257800"/>
            <a:ext cx="12573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Thank you…</a:t>
            </a:r>
            <a:endParaRPr lang="en-US" sz="1100" dirty="0">
              <a:latin typeface="Anime Ace 2.0 BB" pitchFamily="50" charset="0"/>
            </a:endParaRPr>
          </a:p>
        </p:txBody>
      </p:sp>
      <p:sp>
        <p:nvSpPr>
          <p:cNvPr id="6" name="TextBox 5"/>
          <p:cNvSpPr txBox="1"/>
          <p:nvPr/>
        </p:nvSpPr>
        <p:spPr>
          <a:xfrm>
            <a:off x="2971800" y="2286000"/>
            <a:ext cx="3200400" cy="707886"/>
          </a:xfrm>
          <a:prstGeom prst="rect">
            <a:avLst/>
          </a:prstGeom>
          <a:solidFill>
            <a:schemeClr val="bg1"/>
          </a:solidFill>
          <a:ln w="19050">
            <a:solidFill>
              <a:schemeClr val="tx1"/>
            </a:solidFill>
          </a:ln>
        </p:spPr>
        <p:txBody>
          <a:bodyPr wrap="square" rtlCol="0">
            <a:spAutoFit/>
          </a:bodyPr>
          <a:lstStyle/>
          <a:p>
            <a:pPr algn="ctr"/>
            <a:r>
              <a:rPr lang="en-US" sz="4000" dirty="0" smtClean="0">
                <a:latin typeface="Anime Ace 2.0 BB" pitchFamily="50" charset="0"/>
              </a:rPr>
              <a:t>The end</a:t>
            </a:r>
            <a:endParaRPr lang="en-US" sz="4000" dirty="0">
              <a:latin typeface="Anime Ace 2.0 BB" pitchFamily="50" charset="0"/>
            </a:endParaRPr>
          </a:p>
        </p:txBody>
      </p:sp>
      <p:sp>
        <p:nvSpPr>
          <p:cNvPr id="7" name="TextBox 6"/>
          <p:cNvSpPr txBox="1"/>
          <p:nvPr/>
        </p:nvSpPr>
        <p:spPr>
          <a:xfrm>
            <a:off x="7315200" y="5943600"/>
            <a:ext cx="13716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Questions?</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advTm="4143"/>
    </mc:Choice>
    <mc:Fallback xmlns="">
      <p:transition spd="slow" advTm="4143"/>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TitoAlfaro\Documents\GitHub\PhDThesis\Presentations\Proposal\ColoredSketches\sound.jpg"/>
          <p:cNvPicPr>
            <a:picLocks noChangeAspect="1" noChangeArrowheads="1"/>
          </p:cNvPicPr>
          <p:nvPr/>
        </p:nvPicPr>
        <p:blipFill rotWithShape="1">
          <a:blip r:embed="rId3">
            <a:extLst>
              <a:ext uri="{28A0092B-C50C-407E-A947-70E740481C1C}">
                <a14:useLocalDpi xmlns:a14="http://schemas.microsoft.com/office/drawing/2010/main" val="0"/>
              </a:ext>
            </a:extLst>
          </a:blip>
          <a:srcRect l="37316" t="33002" r="33568" b="41029"/>
          <a:stretch/>
        </p:blipFill>
        <p:spPr bwMode="auto">
          <a:xfrm>
            <a:off x="145830" y="3771901"/>
            <a:ext cx="4311869" cy="294991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C:\Users\TitoAlfaro\Documents\GitHub\PhDThesis\Presentations\Proposal\ColoredSketches\Sigh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4415" t="17439" r="21140" b="5187"/>
          <a:stretch/>
        </p:blipFill>
        <p:spPr bwMode="auto">
          <a:xfrm>
            <a:off x="4620410" y="2519496"/>
            <a:ext cx="4389120" cy="224356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12628" b="21968"/>
          <a:stretch/>
        </p:blipFill>
        <p:spPr bwMode="auto">
          <a:xfrm>
            <a:off x="4620410" y="4917689"/>
            <a:ext cx="4389120" cy="18041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13" name="TextBox 12"/>
          <p:cNvSpPr txBox="1"/>
          <p:nvPr/>
        </p:nvSpPr>
        <p:spPr>
          <a:xfrm>
            <a:off x="228600" y="3886200"/>
            <a:ext cx="1257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hearing…</a:t>
            </a:r>
            <a:endParaRPr lang="en-US" sz="1100" dirty="0">
              <a:latin typeface="Anime Ace 2.0 BB" pitchFamily="50" charset="0"/>
            </a:endParaRPr>
          </a:p>
        </p:txBody>
      </p:sp>
      <p:pic>
        <p:nvPicPr>
          <p:cNvPr id="102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1848" t="3798" r="987" b="27670"/>
          <a:stretch/>
        </p:blipFill>
        <p:spPr bwMode="auto">
          <a:xfrm>
            <a:off x="4620410" y="166938"/>
            <a:ext cx="4389120" cy="219792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5" name="TextBox 14"/>
          <p:cNvSpPr txBox="1"/>
          <p:nvPr/>
        </p:nvSpPr>
        <p:spPr>
          <a:xfrm>
            <a:off x="4654769" y="228600"/>
            <a:ext cx="1529204"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Some are about senses we don’t possess</a:t>
            </a:r>
            <a:endParaRPr lang="en-US" sz="1100" dirty="0">
              <a:latin typeface="Anime Ace 2.0 BB" pitchFamily="50" charset="0"/>
            </a:endParaRPr>
          </a:p>
        </p:txBody>
      </p:sp>
      <p:sp>
        <p:nvSpPr>
          <p:cNvPr id="19" name="TextBox 18"/>
          <p:cNvSpPr txBox="1"/>
          <p:nvPr/>
        </p:nvSpPr>
        <p:spPr>
          <a:xfrm>
            <a:off x="4654768" y="5029200"/>
            <a:ext cx="186033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 disturbance in the force.</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
        <p:nvSpPr>
          <p:cNvPr id="17" name="TextBox 16"/>
          <p:cNvSpPr txBox="1"/>
          <p:nvPr/>
        </p:nvSpPr>
        <p:spPr>
          <a:xfrm>
            <a:off x="4654768" y="2628900"/>
            <a:ext cx="1746031"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t>
            </a:r>
            <a:r>
              <a:rPr lang="en-US" sz="1100" dirty="0" err="1" smtClean="0">
                <a:latin typeface="Anime Ace 2.0 BB" pitchFamily="50" charset="0"/>
              </a:rPr>
              <a:t>spidey</a:t>
            </a:r>
            <a:r>
              <a:rPr lang="en-US" sz="1100" dirty="0" smtClean="0">
                <a:latin typeface="Anime Ace 2.0 BB" pitchFamily="50" charset="0"/>
              </a:rPr>
              <a:t> sense…</a:t>
            </a:r>
            <a:endParaRPr lang="en-US" sz="1100" dirty="0">
              <a:latin typeface="Anime Ace 2.0 BB" pitchFamily="50" charset="0"/>
            </a:endParaRPr>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TitoAlfaro\Documents\GitHub\PhDThesis\Presentations\Proposal\ColoredSketches\Plane.jpg"/>
          <p:cNvPicPr>
            <a:picLocks noChangeAspect="1" noChangeArrowheads="1"/>
          </p:cNvPicPr>
          <p:nvPr/>
        </p:nvPicPr>
        <p:blipFill rotWithShape="1">
          <a:blip r:embed="rId3">
            <a:extLst>
              <a:ext uri="{28A0092B-C50C-407E-A947-70E740481C1C}">
                <a14:useLocalDpi xmlns:a14="http://schemas.microsoft.com/office/drawing/2010/main" val="0"/>
              </a:ext>
            </a:extLst>
          </a:blip>
          <a:srcRect l="12210" t="61294" r="61919" b="-7300"/>
          <a:stretch/>
        </p:blipFill>
        <p:spPr bwMode="auto">
          <a:xfrm>
            <a:off x="184879" y="167640"/>
            <a:ext cx="3428271" cy="3068320"/>
          </a:xfrm>
          <a:prstGeom prst="rect">
            <a:avLst/>
          </a:prstGeom>
          <a:solidFill>
            <a:schemeClr val="bg1"/>
          </a:solidFill>
        </p:spPr>
      </p:pic>
      <p:pic>
        <p:nvPicPr>
          <p:cNvPr id="4099" name="Picture 3" descr="C:\Users\TitoAlfaro\Documents\GitHub\PhDThesis\Presentations\Proposal\ColoredSketches\spaceShip.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0855" t="32516" r="55828" b="35498"/>
          <a:stretch/>
        </p:blipFill>
        <p:spPr bwMode="auto">
          <a:xfrm>
            <a:off x="3771900" y="114301"/>
            <a:ext cx="1714501" cy="320039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098" name="Picture 2" descr="C:\Users\TitoAlfaro\Documents\GitHub\PhDThesis\Presentations\Proposal\ColoredSketches\submarine.jpg"/>
          <p:cNvPicPr>
            <a:picLocks noChangeAspect="1" noChangeArrowheads="1"/>
          </p:cNvPicPr>
          <p:nvPr/>
        </p:nvPicPr>
        <p:blipFill rotWithShape="1">
          <a:blip r:embed="rId5">
            <a:extLst>
              <a:ext uri="{28A0092B-C50C-407E-A947-70E740481C1C}">
                <a14:useLocalDpi xmlns:a14="http://schemas.microsoft.com/office/drawing/2010/main" val="0"/>
              </a:ext>
            </a:extLst>
          </a:blip>
          <a:srcRect l="41856" t="36595" r="33902" b="53765"/>
          <a:stretch/>
        </p:blipFill>
        <p:spPr bwMode="auto">
          <a:xfrm>
            <a:off x="145831" y="3429000"/>
            <a:ext cx="6597869" cy="33147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145831" y="114300"/>
            <a:ext cx="3511769" cy="3200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00700" y="114300"/>
            <a:ext cx="33909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58000" y="3429000"/>
            <a:ext cx="2145632" cy="33147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8600" y="228600"/>
            <a:ext cx="16002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have reached some dreams</a:t>
            </a:r>
            <a:endParaRPr lang="en-US" sz="1100" dirty="0">
              <a:latin typeface="Anime Ace 2.0 BB" pitchFamily="50" charset="0"/>
            </a:endParaRPr>
          </a:p>
        </p:txBody>
      </p:sp>
      <p:sp>
        <p:nvSpPr>
          <p:cNvPr id="8" name="TextBox 7"/>
          <p:cNvSpPr txBox="1"/>
          <p:nvPr/>
        </p:nvSpPr>
        <p:spPr>
          <a:xfrm>
            <a:off x="1501665" y="2974350"/>
            <a:ext cx="1943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With technology</a:t>
            </a:r>
            <a:endParaRPr lang="en-US" sz="1100" dirty="0">
              <a:latin typeface="Anime Ace 2.0 BB" pitchFamily="50" charset="0"/>
            </a:endParaRPr>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8633" y="564777"/>
            <a:ext cx="323850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744076" y="228600"/>
            <a:ext cx="1685424"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AND By UNDERSTANDING OUR WORLD</a:t>
            </a:r>
            <a:endParaRPr lang="en-US" sz="1100" dirty="0">
              <a:latin typeface="Anime Ace 2.0 BB" pitchFamily="50" charset="0"/>
            </a:endParaRPr>
          </a:p>
        </p:txBody>
      </p:sp>
      <p:pic>
        <p:nvPicPr>
          <p:cNvPr id="4100" name="Picture 4" descr="C:\Users\TitoAlfaro\Documents\GitHub\PhDThesis\images\WiFi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9786" y="4049202"/>
            <a:ext cx="2042059"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0051"/>
    </mc:Choice>
    <mc:Fallback xmlns="">
      <p:transition spd="slow" advTm="30051"/>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spTree>
    <p:extLst>
      <p:ext uri="{BB962C8B-B14F-4D97-AF65-F5344CB8AC3E}">
        <p14:creationId xmlns:p14="http://schemas.microsoft.com/office/powerpoint/2010/main" val="2685482803"/>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11240</TotalTime>
  <Words>1931</Words>
  <Application>Microsoft Office PowerPoint</Application>
  <PresentationFormat>On-screen Show (4:3)</PresentationFormat>
  <Paragraphs>351</Paragraphs>
  <Slides>50</Slides>
  <Notes>32</Notes>
  <HiddenSlides>3</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Synesthesia</dc:title>
  <dc:creator>TitoAlfaro</dc:creator>
  <cp:lastModifiedBy>TitoAlfaro</cp:lastModifiedBy>
  <cp:revision>143</cp:revision>
  <dcterms:created xsi:type="dcterms:W3CDTF">2014-03-17T17:40:58Z</dcterms:created>
  <dcterms:modified xsi:type="dcterms:W3CDTF">2014-03-31T13:14:06Z</dcterms:modified>
</cp:coreProperties>
</file>